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80" r:id="rId15"/>
    <p:sldId id="265" r:id="rId16"/>
    <p:sldId id="281" r:id="rId17"/>
    <p:sldId id="267" r:id="rId18"/>
    <p:sldId id="282" r:id="rId19"/>
    <p:sldId id="277" r:id="rId20"/>
    <p:sldId id="278" r:id="rId21"/>
    <p:sldId id="29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5332" autoAdjust="0"/>
  </p:normalViewPr>
  <p:slideViewPr>
    <p:cSldViewPr snapToGrid="0">
      <p:cViewPr varScale="1">
        <p:scale>
          <a:sx n="88" d="100"/>
          <a:sy n="88" d="100"/>
        </p:scale>
        <p:origin x="50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A2C5B-41D8-44F8-88D6-5619D13B7E64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830631-F306-4125-AA3F-CAFE9E782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767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5821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154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7700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596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930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299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Keep cost and power of future networks under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55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This is challenge.</a:t>
            </a:r>
            <a:r>
              <a:rPr lang="en-IN" baseline="0" dirty="0" smtClean="0"/>
              <a:t> So we have to d</a:t>
            </a:r>
            <a:r>
              <a:rPr lang="en-IN" dirty="0" smtClean="0"/>
              <a:t>evelop</a:t>
            </a:r>
            <a:r>
              <a:rPr lang="en-IN" baseline="0" dirty="0" smtClean="0"/>
              <a:t> a ML model that takes in MIMO RF data and outputs the estimated depth estimation of the environment in form of point clouds as if they are generated by LIDAR.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238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>
                <a:latin typeface="+mn-lt"/>
                <a:cs typeface="+mn-cs"/>
              </a:rPr>
              <a:t>To generate such  model, lets look at the how the </a:t>
            </a:r>
            <a:r>
              <a:rPr lang="en-IN" dirty="0" err="1" smtClean="0">
                <a:latin typeface="+mn-lt"/>
                <a:cs typeface="+mn-cs"/>
              </a:rPr>
              <a:t>mimo</a:t>
            </a:r>
            <a:r>
              <a:rPr lang="en-IN" dirty="0" smtClean="0">
                <a:latin typeface="+mn-lt"/>
                <a:cs typeface="+mn-cs"/>
              </a:rPr>
              <a:t> data is generated and how </a:t>
            </a:r>
            <a:r>
              <a:rPr lang="en-IN" dirty="0" err="1" smtClean="0">
                <a:latin typeface="+mn-lt"/>
                <a:cs typeface="+mn-cs"/>
              </a:rPr>
              <a:t>lidar</a:t>
            </a:r>
            <a:r>
              <a:rPr lang="en-IN" baseline="0" dirty="0" smtClean="0">
                <a:latin typeface="+mn-lt"/>
                <a:cs typeface="+mn-cs"/>
              </a:rPr>
              <a:t> data is generated.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>
                <a:latin typeface="+mn-lt"/>
                <a:cs typeface="+mn-cs"/>
              </a:rPr>
              <a:t>As you can see, MIMO data is in what we call </a:t>
            </a:r>
            <a:r>
              <a:rPr lang="en-IN" baseline="0" dirty="0" err="1" smtClean="0">
                <a:latin typeface="+mn-lt"/>
                <a:cs typeface="+mn-cs"/>
              </a:rPr>
              <a:t>bistatic</a:t>
            </a:r>
            <a:r>
              <a:rPr lang="en-IN" baseline="0" dirty="0" smtClean="0">
                <a:latin typeface="+mn-lt"/>
                <a:cs typeface="+mn-cs"/>
              </a:rPr>
              <a:t> mode </a:t>
            </a:r>
            <a:r>
              <a:rPr lang="en-IN" baseline="0" dirty="0" err="1" smtClean="0">
                <a:latin typeface="+mn-lt"/>
                <a:cs typeface="+mn-cs"/>
              </a:rPr>
              <a:t>i.e</a:t>
            </a:r>
            <a:r>
              <a:rPr lang="en-IN" baseline="0" dirty="0" smtClean="0">
                <a:latin typeface="+mn-lt"/>
                <a:cs typeface="+mn-cs"/>
              </a:rPr>
              <a:t> the transmission &amp; reception are 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physically separable locations.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Whereas Lidar sends and receives</a:t>
            </a:r>
            <a:r>
              <a:rPr lang="en-I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laser light signals from the same location.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essence, we are attempting to take MIMO channel data that is bi-static (physically separable TX, RX) and fit it to LIDAR data that is mono static (same antenna as TX &amp; RX).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Why do</a:t>
            </a:r>
            <a:r>
              <a:rPr lang="en-IN" baseline="0" dirty="0" smtClean="0"/>
              <a:t> you need to transform to mono static data before sending to ML?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We wanted to make the training part of model more simpler &amp; explainable . If not done, model should be itself learn about existence of MIMO TX and its location and other features thorough a large amount of training data which is of-course not guaranteed and depends on ML architecture.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dirty="0" smtClean="0">
                <a:latin typeface="+mn-lt"/>
                <a:cs typeface="+mn-cs"/>
              </a:rPr>
              <a:t>So Pre-processing step handles the deterministic aspects of transforming MIMO channel data which is a function of TX, RX, environment to Lidar data which is function of RX, environment.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In addition, we wanted to handle the deterministic aspects of model fitting like data transformations outside the DL model training.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Since we are aware of what part of model learns what? this makes improving the overall model with further additional features much easier.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 smtClean="0">
              <a:latin typeface="+mn-lt"/>
              <a:cs typeface="+mn-cs"/>
            </a:endParaRPr>
          </a:p>
          <a:p>
            <a:endParaRPr lang="en-IN" dirty="0" smtClean="0"/>
          </a:p>
          <a:p>
            <a:endParaRPr lang="en-IN" baseline="0" dirty="0" smtClean="0"/>
          </a:p>
          <a:p>
            <a:endParaRPr lang="en-IN" baseline="0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156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1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sz="1100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sz="1100" b="1" dirty="0" smtClean="0"/>
                  <a:t> </a:t>
                </a:r>
                <a:r>
                  <a:rPr lang="en-IN" sz="1100" b="1" baseline="0" dirty="0" smtClean="0"/>
                  <a:t> </a:t>
                </a:r>
                <a:r>
                  <a:rPr lang="en-IN" sz="1100" b="1" baseline="0" dirty="0" err="1" smtClean="0"/>
                  <a:t>i.e</a:t>
                </a:r>
                <a:r>
                  <a:rPr lang="en-IN" sz="1100" b="1" baseline="0" dirty="0" smtClean="0"/>
                  <a:t> </a:t>
                </a:r>
                <a:r>
                  <a:rPr lang="en-IN" sz="1100" dirty="0" smtClean="0"/>
                  <a:t>MIMO channel Impulse response between  </a:t>
                </a:r>
                <a:r>
                  <a:rPr lang="en-IN" sz="1100" baseline="0" dirty="0" smtClean="0"/>
                  <a:t>TX antenna &amp; RX antenna over Time</a:t>
                </a:r>
                <a:endParaRPr lang="en-IN" sz="1100" b="1" i="1" dirty="0" smtClean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sz="1100" b="1" i="1" dirty="0" smtClean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1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1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sz="1100" b="1" i="1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r>
                  <a:rPr lang="en-IN" sz="1100" dirty="0"/>
                  <a:t> </a:t>
                </a:r>
                <a:r>
                  <a:rPr lang="en-IN" sz="1100" b="1" dirty="0" smtClean="0"/>
                  <a:t>i.e </a:t>
                </a:r>
                <a:r>
                  <a:rPr lang="en-IN" b="1" dirty="0" smtClean="0"/>
                  <a:t>Power received across Angle-of-Arrival at RX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1100" b="1" i="0">
                    <a:latin typeface="Cambria Math" panose="02040503050406030204" pitchFamily="18" charset="0"/>
                  </a:rPr>
                  <a:t>𝑯</a:t>
                </a:r>
                <a:r>
                  <a:rPr lang="en-IN" sz="1100" b="1" i="0" smtClean="0">
                    <a:latin typeface="Cambria Math" panose="02040503050406030204" pitchFamily="18" charset="0"/>
                  </a:rPr>
                  <a:t>_</a:t>
                </a:r>
                <a:r>
                  <a:rPr lang="en-IN" sz="1100" b="1" i="0" smtClean="0">
                    <a:latin typeface="Cambria Math" panose="02040503050406030204" pitchFamily="18" charset="0"/>
                  </a:rPr>
                  <a:t>𝑪𝑰𝑹</a:t>
                </a:r>
                <a:r>
                  <a:rPr lang="en-IN" sz="1100" b="1" dirty="0" smtClean="0"/>
                  <a:t> </a:t>
                </a:r>
                <a:r>
                  <a:rPr lang="en-IN" sz="1100" b="1" baseline="0" dirty="0" smtClean="0"/>
                  <a:t> </a:t>
                </a:r>
                <a:r>
                  <a:rPr lang="en-IN" sz="1100" b="1" baseline="0" dirty="0" err="1" smtClean="0"/>
                  <a:t>i.e</a:t>
                </a:r>
                <a:r>
                  <a:rPr lang="en-IN" sz="1100" b="1" baseline="0" dirty="0" smtClean="0"/>
                  <a:t> </a:t>
                </a:r>
                <a:r>
                  <a:rPr lang="en-IN" sz="1100" dirty="0" smtClean="0"/>
                  <a:t>MIMO channel Impulse response between  </a:t>
                </a:r>
                <a:r>
                  <a:rPr lang="en-IN" sz="1100" baseline="0" dirty="0" smtClean="0"/>
                  <a:t>TX antenna &amp; RX antenna over Time</a:t>
                </a:r>
                <a:endParaRPr lang="en-IN" sz="1100" b="1" i="1" dirty="0" smtClean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sz="1100" b="1" i="1" dirty="0" smtClean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1100" b="1" i="0" smtClean="0">
                    <a:latin typeface="Cambria Math" panose="02040503050406030204" pitchFamily="18" charset="0"/>
                  </a:rPr>
                  <a:t>〖</a:t>
                </a:r>
                <a:r>
                  <a:rPr lang="en-IN" sz="1100" b="1" i="0">
                    <a:latin typeface="Cambria Math" panose="02040503050406030204" pitchFamily="18" charset="0"/>
                  </a:rPr>
                  <a:t> 𝑷</a:t>
                </a:r>
                <a:r>
                  <a:rPr lang="en-IN" sz="1100" b="1" i="0" smtClean="0">
                    <a:latin typeface="Cambria Math" panose="02040503050406030204" pitchFamily="18" charset="0"/>
                  </a:rPr>
                  <a:t>〗_</a:t>
                </a:r>
                <a:r>
                  <a:rPr lang="en-IN" sz="1100" b="1" i="0">
                    <a:latin typeface="Cambria Math" panose="02040503050406030204" pitchFamily="18" charset="0"/>
                  </a:rPr>
                  <a:t>𝑹𝑿</a:t>
                </a:r>
                <a:r>
                  <a:rPr lang="en-IN" sz="1100" dirty="0"/>
                  <a:t> </a:t>
                </a:r>
                <a:r>
                  <a:rPr lang="en-IN" sz="1100" b="1" dirty="0" smtClean="0"/>
                  <a:t>i.e </a:t>
                </a:r>
                <a:r>
                  <a:rPr lang="en-IN" b="1" dirty="0" smtClean="0"/>
                  <a:t>Power received across Angle-of-Arrival at RX</a:t>
                </a:r>
              </a:p>
              <a:p>
                <a:endParaRPr lang="en-IN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1082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1662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807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075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4435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0656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968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166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&amp;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458665" y="1015450"/>
            <a:ext cx="11197884" cy="5038344"/>
          </a:xfrm>
          <a:prstGeom prst="rect">
            <a:avLst/>
          </a:prstGeom>
        </p:spPr>
        <p:txBody>
          <a:bodyPr lIns="0" tIns="39832" rIns="79659" bIns="39832"/>
          <a:lstStyle>
            <a:lvl1pPr marL="199164" indent="-199164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500"/>
            </a:lvl1pPr>
            <a:lvl2pPr marL="398323" indent="-199164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itchFamily="34" charset="0"/>
              <a:buChar char="-"/>
              <a:defRPr lang="en-US" altLang="en-US" sz="15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97485" indent="-199164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1500"/>
            </a:lvl3pPr>
            <a:lvl4pPr marL="796648" indent="-199164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500"/>
            </a:lvl4pPr>
            <a:lvl5pPr marL="995809" indent="-199164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62503" y="6363221"/>
            <a:ext cx="11197884" cy="365760"/>
          </a:xfrm>
          <a:prstGeom prst="rect">
            <a:avLst/>
          </a:prstGeom>
        </p:spPr>
        <p:txBody>
          <a:bodyPr lIns="0" tIns="39832" rIns="79659" bIns="0" anchor="b" anchorCtr="0"/>
          <a:lstStyle>
            <a:lvl1pPr marL="0" indent="0">
              <a:spcBef>
                <a:spcPts val="0"/>
              </a:spcBef>
              <a:buNone/>
              <a:defRPr sz="1000" i="0" baseline="0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[Sources and footnotes]</a:t>
            </a:r>
          </a:p>
        </p:txBody>
      </p:sp>
      <p:sp>
        <p:nvSpPr>
          <p:cNvPr id="6" name="직사각형 108"/>
          <p:cNvSpPr/>
          <p:nvPr userDrawn="1"/>
        </p:nvSpPr>
        <p:spPr>
          <a:xfrm>
            <a:off x="0" y="62360"/>
            <a:ext cx="12192000" cy="593914"/>
          </a:xfrm>
          <a:prstGeom prst="rect">
            <a:avLst/>
          </a:prstGeom>
          <a:gradFill flip="none" rotWithShape="1">
            <a:gsLst>
              <a:gs pos="40000">
                <a:srgbClr val="00000E"/>
              </a:gs>
              <a:gs pos="71000">
                <a:srgbClr val="006FAC"/>
              </a:gs>
              <a:gs pos="100000">
                <a:srgbClr val="131C49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marL="0" marR="0" lvl="0" indent="0" algn="ctr" defTabSz="12190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6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ysClr val="window" lastClr="FFFFFF">
                <a:tint val="45000"/>
                <a:satMod val="400000"/>
              </a:sys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477" y="313199"/>
            <a:ext cx="943300" cy="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66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52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7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145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098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484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961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386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811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5F913-08EC-4A77-BF76-A44070D3FC84}" type="datetimeFigureOut">
              <a:rPr lang="en-IN" smtClean="0"/>
              <a:t>28-11-2022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77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TU-AI-ML-in-5G-Challeng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ITU-AI-ML-in-5G-Challenge/ML5G-PS-004-Depth-map-estimation-in-6G-mmWave-systems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34.png"/><Relationship Id="rId3" Type="http://schemas.openxmlformats.org/officeDocument/2006/relationships/image" Target="../media/image4.tiff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39.png"/><Relationship Id="rId5" Type="http://schemas.openxmlformats.org/officeDocument/2006/relationships/image" Target="../media/image2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tiff"/><Relationship Id="rId11" Type="http://schemas.openxmlformats.org/officeDocument/2006/relationships/image" Target="../media/image32.png"/><Relationship Id="rId5" Type="http://schemas.openxmlformats.org/officeDocument/2006/relationships/image" Target="../media/image24.png"/><Relationship Id="rId10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4.tiff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11" Type="http://schemas.openxmlformats.org/officeDocument/2006/relationships/image" Target="../media/image47.png"/><Relationship Id="rId5" Type="http://schemas.openxmlformats.org/officeDocument/2006/relationships/image" Target="../media/image24.png"/><Relationship Id="rId10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tif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Relationship Id="rId14" Type="http://schemas.openxmlformats.org/officeDocument/2006/relationships/image" Target="../media/image10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8.sv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.svg"/><Relationship Id="rId13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80.sv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9" Type="http://schemas.openxmlformats.org/officeDocument/2006/relationships/image" Target="../media/image4.tiff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6.png"/><Relationship Id="rId7" Type="http://schemas.openxmlformats.org/officeDocument/2006/relationships/image" Target="../media/image104.svg"/><Relationship Id="rId12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102.sv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tif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tiff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tiff"/><Relationship Id="rId11" Type="http://schemas.openxmlformats.org/officeDocument/2006/relationships/image" Target="../media/image32.png"/><Relationship Id="rId5" Type="http://schemas.openxmlformats.org/officeDocument/2006/relationships/image" Target="../media/image24.png"/><Relationship Id="rId10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322842" y="2999951"/>
            <a:ext cx="11197884" cy="3579525"/>
          </a:xfrm>
        </p:spPr>
        <p:txBody>
          <a:bodyPr>
            <a:normAutofit/>
          </a:bodyPr>
          <a:lstStyle/>
          <a:p>
            <a:pPr marL="597484" lvl="3" indent="0" latinLnBrk="1">
              <a:spcBef>
                <a:spcPts val="0"/>
              </a:spcBef>
              <a:buNone/>
              <a:defRPr/>
            </a:pPr>
            <a:r>
              <a:rPr lang="en-IN" sz="2200" b="1" dirty="0" smtClean="0">
                <a:solidFill>
                  <a:prstClr val="black"/>
                </a:solidFill>
              </a:rPr>
              <a:t> 	</a:t>
            </a:r>
            <a:r>
              <a:rPr lang="en-IN" sz="2000" b="1" dirty="0" smtClean="0">
                <a:solidFill>
                  <a:prstClr val="black"/>
                </a:solidFill>
              </a:rPr>
              <a:t>Team </a:t>
            </a:r>
            <a:r>
              <a:rPr lang="en-IN" sz="2000" b="1" dirty="0">
                <a:solidFill>
                  <a:prstClr val="black"/>
                </a:solidFill>
              </a:rPr>
              <a:t>N</a:t>
            </a:r>
            <a:r>
              <a:rPr lang="en-IN" sz="2000" b="1" dirty="0" smtClean="0">
                <a:solidFill>
                  <a:prstClr val="black"/>
                </a:solidFill>
              </a:rPr>
              <a:t>ame: </a:t>
            </a:r>
            <a:r>
              <a:rPr lang="en-IN" sz="2000" dirty="0" err="1" smtClean="0">
                <a:solidFill>
                  <a:prstClr val="black"/>
                </a:solidFill>
              </a:rPr>
              <a:t>SixG_ISAC</a:t>
            </a:r>
            <a:endParaRPr lang="en-IN" sz="2000" dirty="0" smtClean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IN" sz="2000" b="1" dirty="0" smtClean="0">
                <a:solidFill>
                  <a:prstClr val="black"/>
                </a:solidFill>
              </a:rPr>
              <a:t>	 Team </a:t>
            </a:r>
            <a:r>
              <a:rPr lang="en-IN" sz="2000" b="1" dirty="0" err="1" smtClean="0">
                <a:solidFill>
                  <a:prstClr val="black"/>
                </a:solidFill>
              </a:rPr>
              <a:t>Github</a:t>
            </a:r>
            <a:r>
              <a:rPr lang="en-IN" sz="2000" b="1" dirty="0" smtClean="0">
                <a:solidFill>
                  <a:prstClr val="black"/>
                </a:solidFill>
              </a:rPr>
              <a:t> Repo</a:t>
            </a:r>
            <a:r>
              <a:rPr lang="en-IN" sz="2000" dirty="0" smtClean="0"/>
              <a:t>: </a:t>
            </a:r>
            <a:r>
              <a:rPr lang="en-IN" sz="1600" u="sng" dirty="0">
                <a:hlinkClick r:id="rId3"/>
              </a:rPr>
              <a:t>ITU-AI-ML-in-5G-Challenge</a:t>
            </a:r>
            <a:r>
              <a:rPr lang="en-IN" sz="1600" dirty="0"/>
              <a:t>/</a:t>
            </a:r>
            <a:r>
              <a:rPr lang="en-IN" sz="1600" b="1" dirty="0">
                <a:hlinkClick r:id="rId4"/>
              </a:rPr>
              <a:t>ML5G-PS-004-Depth-map-estimation-in-6G-mmWave-systems</a:t>
            </a:r>
            <a:r>
              <a:rPr lang="en-IN" sz="2000" dirty="0"/>
              <a:t/>
            </a:r>
            <a:br>
              <a:rPr lang="en-IN" sz="2000" dirty="0"/>
            </a:br>
            <a:endParaRPr lang="en-IN" sz="2000" dirty="0" smtClean="0"/>
          </a:p>
          <a:p>
            <a:pPr marL="796645" lvl="4" indent="0" latinLnBrk="1">
              <a:spcBef>
                <a:spcPts val="0"/>
              </a:spcBef>
              <a:buNone/>
              <a:defRPr/>
            </a:pPr>
            <a:r>
              <a:rPr lang="en-IN" sz="2000" b="1" dirty="0" smtClean="0">
                <a:solidFill>
                  <a:prstClr val="black"/>
                </a:solidFill>
              </a:rPr>
              <a:t>  Team Members:</a:t>
            </a:r>
          </a:p>
          <a:p>
            <a:pPr marL="2658336" lvl="5" indent="-342900" latinLnBrk="1">
              <a:spcBef>
                <a:spcPts val="0"/>
              </a:spcBef>
              <a:defRPr/>
            </a:pPr>
            <a:r>
              <a:rPr lang="en-IN" sz="2000" b="1" dirty="0" smtClean="0">
                <a:solidFill>
                  <a:prstClr val="black"/>
                </a:solidFill>
              </a:rPr>
              <a:t> </a:t>
            </a:r>
            <a:r>
              <a:rPr lang="en-IN" sz="2000" dirty="0" err="1" smtClean="0">
                <a:solidFill>
                  <a:prstClr val="black"/>
                </a:solidFill>
              </a:rPr>
              <a:t>Shubham</a:t>
            </a:r>
            <a:r>
              <a:rPr lang="en-IN" sz="2000" dirty="0" smtClean="0">
                <a:solidFill>
                  <a:prstClr val="black"/>
                </a:solidFill>
              </a:rPr>
              <a:t> </a:t>
            </a:r>
            <a:r>
              <a:rPr lang="en-IN" sz="2000" dirty="0" err="1">
                <a:solidFill>
                  <a:prstClr val="black"/>
                </a:solidFill>
              </a:rPr>
              <a:t>Khunteta</a:t>
            </a:r>
            <a:r>
              <a:rPr lang="en-IN" sz="2000" dirty="0">
                <a:solidFill>
                  <a:prstClr val="black"/>
                </a:solidFill>
              </a:rPr>
              <a:t> </a:t>
            </a:r>
            <a:endParaRPr lang="en-IN" sz="2000" dirty="0" smtClean="0">
              <a:solidFill>
                <a:prstClr val="black"/>
              </a:solidFill>
            </a:endParaRPr>
          </a:p>
          <a:p>
            <a:pPr marL="2658336" lvl="5" indent="-342900" latinLnBrk="1">
              <a:spcBef>
                <a:spcPts val="0"/>
              </a:spcBef>
              <a:defRPr/>
            </a:pPr>
            <a:r>
              <a:rPr lang="en-IN" sz="2000" dirty="0" smtClean="0">
                <a:solidFill>
                  <a:prstClr val="black"/>
                </a:solidFill>
              </a:rPr>
              <a:t> </a:t>
            </a:r>
            <a:r>
              <a:rPr lang="en-IN" sz="2000" dirty="0" err="1" smtClean="0">
                <a:solidFill>
                  <a:prstClr val="black"/>
                </a:solidFill>
              </a:rPr>
              <a:t>Yeswanth</a:t>
            </a:r>
            <a:r>
              <a:rPr lang="en-IN" sz="2000" dirty="0" smtClean="0">
                <a:solidFill>
                  <a:prstClr val="black"/>
                </a:solidFill>
              </a:rPr>
              <a:t> Reddy Guddeti</a:t>
            </a:r>
            <a:endParaRPr lang="en-IN" sz="2000" dirty="0">
              <a:solidFill>
                <a:prstClr val="black"/>
              </a:solidFill>
            </a:endParaRPr>
          </a:p>
          <a:p>
            <a:pPr marL="2658336" lvl="5" indent="-342900" latinLnBrk="1">
              <a:spcBef>
                <a:spcPts val="0"/>
              </a:spcBef>
              <a:defRPr/>
            </a:pPr>
            <a:r>
              <a:rPr lang="en-IN" sz="2000" dirty="0">
                <a:solidFill>
                  <a:prstClr val="black"/>
                </a:solidFill>
              </a:rPr>
              <a:t> </a:t>
            </a:r>
            <a:r>
              <a:rPr lang="en-IN" sz="2000" dirty="0" err="1" smtClean="0">
                <a:solidFill>
                  <a:prstClr val="black"/>
                </a:solidFill>
              </a:rPr>
              <a:t>Avani</a:t>
            </a:r>
            <a:r>
              <a:rPr lang="en-IN" sz="2000" dirty="0" smtClean="0">
                <a:solidFill>
                  <a:prstClr val="black"/>
                </a:solidFill>
              </a:rPr>
              <a:t> </a:t>
            </a:r>
            <a:r>
              <a:rPr lang="en-IN" sz="2000" dirty="0">
                <a:solidFill>
                  <a:prstClr val="black"/>
                </a:solidFill>
              </a:rPr>
              <a:t>Agrawal</a:t>
            </a:r>
          </a:p>
          <a:p>
            <a:pPr marL="2658336" lvl="5" indent="-342900" latinLnBrk="1">
              <a:spcBef>
                <a:spcPts val="0"/>
              </a:spcBef>
              <a:defRPr/>
            </a:pPr>
            <a:r>
              <a:rPr lang="en-IN" sz="2000" dirty="0">
                <a:solidFill>
                  <a:prstClr val="black"/>
                </a:solidFill>
              </a:rPr>
              <a:t> </a:t>
            </a:r>
            <a:r>
              <a:rPr lang="en-IN" sz="2000" dirty="0" smtClean="0">
                <a:solidFill>
                  <a:prstClr val="black"/>
                </a:solidFill>
              </a:rPr>
              <a:t>Ashok </a:t>
            </a:r>
            <a:r>
              <a:rPr lang="en-IN" sz="2000" dirty="0">
                <a:solidFill>
                  <a:prstClr val="black"/>
                </a:solidFill>
              </a:rPr>
              <a:t>Kumar Reddy </a:t>
            </a:r>
            <a:r>
              <a:rPr lang="en-IN" sz="2000" dirty="0" err="1">
                <a:solidFill>
                  <a:prstClr val="black"/>
                </a:solidFill>
              </a:rPr>
              <a:t>Chavva</a:t>
            </a:r>
            <a:endParaRPr lang="en-IN" sz="2000" dirty="0">
              <a:solidFill>
                <a:prstClr val="black"/>
              </a:solidFill>
            </a:endParaRPr>
          </a:p>
          <a:p>
            <a:pPr marL="2315436" lvl="5" indent="0" latinLnBrk="1">
              <a:spcBef>
                <a:spcPts val="0"/>
              </a:spcBef>
              <a:buNone/>
              <a:defRPr/>
            </a:pPr>
            <a:endParaRPr lang="en-IN" sz="2000" dirty="0" smtClean="0">
              <a:solidFill>
                <a:prstClr val="black"/>
              </a:solidFill>
            </a:endParaRPr>
          </a:p>
          <a:p>
            <a:pPr marL="796645" lvl="4" indent="0" latinLnBrk="1">
              <a:spcBef>
                <a:spcPts val="0"/>
              </a:spcBef>
              <a:buNone/>
              <a:defRPr/>
            </a:pPr>
            <a:r>
              <a:rPr lang="en-IN" sz="2000" b="1" dirty="0" smtClean="0">
                <a:solidFill>
                  <a:prstClr val="black"/>
                </a:solidFill>
              </a:rPr>
              <a:t>  Affiliation</a:t>
            </a:r>
            <a:r>
              <a:rPr lang="en-IN" sz="2000" dirty="0" smtClean="0">
                <a:solidFill>
                  <a:prstClr val="black"/>
                </a:solidFill>
              </a:rPr>
              <a:t> </a:t>
            </a:r>
            <a:r>
              <a:rPr lang="en-IN" sz="2000" i="1" dirty="0" smtClean="0">
                <a:solidFill>
                  <a:prstClr val="black"/>
                </a:solidFill>
              </a:rPr>
              <a:t>: Beyond 5G Team, Samsung R&amp;D Institute India, Bengaluru. </a:t>
            </a:r>
          </a:p>
          <a:p>
            <a:pPr marL="796645" lvl="4" indent="0" latinLnBrk="1">
              <a:spcBef>
                <a:spcPts val="0"/>
              </a:spcBef>
              <a:buNone/>
              <a:defRPr/>
            </a:pPr>
            <a:r>
              <a:rPr lang="en-IN" sz="2000" b="1" dirty="0" smtClean="0">
                <a:solidFill>
                  <a:prstClr val="black"/>
                </a:solidFill>
              </a:rPr>
              <a:t>  Problem</a:t>
            </a:r>
            <a:r>
              <a:rPr lang="en-IN" sz="2000" dirty="0" smtClean="0">
                <a:solidFill>
                  <a:prstClr val="black"/>
                </a:solidFill>
              </a:rPr>
              <a:t> </a:t>
            </a:r>
            <a:r>
              <a:rPr lang="en-IN" sz="2000" b="1" dirty="0" smtClean="0">
                <a:solidFill>
                  <a:prstClr val="black"/>
                </a:solidFill>
              </a:rPr>
              <a:t>Organizer</a:t>
            </a:r>
            <a:r>
              <a:rPr lang="en-IN" sz="2000" i="1" dirty="0" smtClean="0">
                <a:solidFill>
                  <a:prstClr val="black"/>
                </a:solidFill>
              </a:rPr>
              <a:t>: NIST, USA.</a:t>
            </a:r>
          </a:p>
          <a:p>
            <a:pPr marL="0" lvl="0" indent="0" algn="ctr" latinLnBrk="1">
              <a:spcBef>
                <a:spcPts val="0"/>
              </a:spcBef>
              <a:buClrTx/>
              <a:buSzTx/>
              <a:buNone/>
              <a:defRPr/>
            </a:pPr>
            <a:endParaRPr lang="en-IN" sz="1700" dirty="0">
              <a:solidFill>
                <a:prstClr val="black"/>
              </a:solidFill>
              <a:latin typeface="맑은 고딕"/>
            </a:endParaRPr>
          </a:p>
          <a:p>
            <a:pPr marL="0" lvl="0" indent="0" algn="ctr" latinLnBrk="1">
              <a:spcBef>
                <a:spcPts val="0"/>
              </a:spcBef>
              <a:buClrTx/>
              <a:buSzTx/>
              <a:buNone/>
              <a:defRPr/>
            </a:pPr>
            <a:endParaRPr lang="en-IN" sz="1700" dirty="0">
              <a:solidFill>
                <a:prstClr val="black"/>
              </a:solidFill>
              <a:latin typeface="맑은 고딕"/>
            </a:endParaRPr>
          </a:p>
          <a:p>
            <a:pPr marL="0" indent="0" algn="ctr">
              <a:spcBef>
                <a:spcPct val="20000"/>
              </a:spcBef>
              <a:buClr>
                <a:srgbClr val="FF9900"/>
              </a:buClr>
              <a:buSzPct val="80000"/>
              <a:buNone/>
            </a:pPr>
            <a:endParaRPr lang="ko-KR" altLang="en-US" sz="1400" dirty="0"/>
          </a:p>
          <a:p>
            <a:pPr algn="ctr"/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25802" y="1484728"/>
            <a:ext cx="11591965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>
              <a:spcAft>
                <a:spcPts val="1800"/>
              </a:spcAft>
              <a:defRPr/>
            </a:pPr>
            <a:r>
              <a:rPr lang="en-IN" altLang="ko-KR" sz="2800" dirty="0" smtClean="0">
                <a:solidFill>
                  <a:prstClr val="black"/>
                </a:solidFill>
                <a:latin typeface="맑은 고딕" panose="020B0503020000020004" pitchFamily="34" charset="-127"/>
              </a:rPr>
              <a:t>ITU AI/ML in 5G challenge: </a:t>
            </a:r>
            <a:r>
              <a:rPr lang="en-IN" altLang="ko-KR" sz="2800" b="1" dirty="0" smtClean="0">
                <a:solidFill>
                  <a:prstClr val="black"/>
                </a:solidFill>
                <a:latin typeface="맑은 고딕" panose="020B0503020000020004" pitchFamily="34" charset="-127"/>
              </a:rPr>
              <a:t>ITU-ML5G-PS-004</a:t>
            </a:r>
          </a:p>
          <a:p>
            <a:pPr lvl="0" algn="ctr" latinLnBrk="1">
              <a:spcAft>
                <a:spcPts val="1800"/>
              </a:spcAft>
              <a:defRPr/>
            </a:pPr>
            <a:r>
              <a:rPr lang="en-US" sz="2400" b="1" dirty="0" smtClean="0"/>
              <a:t>Presentation Title </a:t>
            </a:r>
            <a:r>
              <a:rPr lang="en-US" sz="2800" dirty="0" smtClean="0"/>
              <a:t>: Depth </a:t>
            </a:r>
            <a:r>
              <a:rPr lang="en-US" sz="2800" dirty="0"/>
              <a:t>Map Estimation in 6G </a:t>
            </a:r>
            <a:r>
              <a:rPr lang="en-US" sz="2800" dirty="0" err="1"/>
              <a:t>mmWave</a:t>
            </a:r>
            <a:r>
              <a:rPr lang="en-US" sz="2800" dirty="0"/>
              <a:t> systems</a:t>
            </a:r>
            <a:endParaRPr lang="en-IN" altLang="ko-KR" sz="2800" b="1" dirty="0">
              <a:solidFill>
                <a:prstClr val="black"/>
              </a:solidFill>
              <a:latin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3095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Pre-processing : Remove </a:t>
            </a: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TX 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pic>
        <p:nvPicPr>
          <p:cNvPr id="191" name="Picture 190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198" y="3992751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192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1391554" y="3700052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1036614" y="4271844"/>
            <a:ext cx="3321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/>
              <a:t>TX</a:t>
            </a:r>
            <a:endParaRPr lang="en-IN" sz="1200" b="1" dirty="0"/>
          </a:p>
        </p:txBody>
      </p:sp>
      <p:cxnSp>
        <p:nvCxnSpPr>
          <p:cNvPr id="194" name="直接箭头连接符 10">
            <a:extLst>
              <a:ext uri="{FF2B5EF4-FFF2-40B4-BE49-F238E27FC236}">
                <a16:creationId xmlns:a16="http://schemas.microsoft.com/office/drawing/2014/main" id="{160A4CB1-16A9-4701-BD8D-93A8A41CCA36}"/>
              </a:ext>
            </a:extLst>
          </p:cNvPr>
          <p:cNvCxnSpPr/>
          <p:nvPr/>
        </p:nvCxnSpPr>
        <p:spPr bwMode="auto">
          <a:xfrm>
            <a:off x="1417878" y="4271844"/>
            <a:ext cx="1625059" cy="18377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5" name="Picture 194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9350" y="4227396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sp>
        <p:nvSpPr>
          <p:cNvPr id="196" name="Rectangle 195"/>
          <p:cNvSpPr/>
          <p:nvPr/>
        </p:nvSpPr>
        <p:spPr>
          <a:xfrm>
            <a:off x="3128361" y="4497789"/>
            <a:ext cx="3417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RX</a:t>
            </a:r>
            <a:endParaRPr lang="en-IN" sz="1200" b="1" dirty="0"/>
          </a:p>
        </p:txBody>
      </p:sp>
      <p:cxnSp>
        <p:nvCxnSpPr>
          <p:cNvPr id="197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2245636" y="3700052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stCxn id="202" idx="3"/>
            <a:endCxn id="215" idx="1"/>
          </p:cNvCxnSpPr>
          <p:nvPr/>
        </p:nvCxnSpPr>
        <p:spPr>
          <a:xfrm flipV="1">
            <a:off x="2450175" y="1581547"/>
            <a:ext cx="7837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/>
              <p:cNvSpPr txBox="1"/>
              <p:nvPr/>
            </p:nvSpPr>
            <p:spPr>
              <a:xfrm>
                <a:off x="1824188" y="1231146"/>
                <a:ext cx="20262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sz="1400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sz="1400" b="1" dirty="0" smtClean="0"/>
                  <a:t> </a:t>
                </a:r>
              </a:p>
            </p:txBody>
          </p:sp>
        </mc:Choice>
        <mc:Fallback xmlns="">
          <p:sp>
            <p:nvSpPr>
              <p:cNvPr id="205" name="TextBox 2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188" y="1231146"/>
                <a:ext cx="202629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Rectangle 207"/>
          <p:cNvSpPr/>
          <p:nvPr/>
        </p:nvSpPr>
        <p:spPr>
          <a:xfrm>
            <a:off x="3277480" y="1390364"/>
            <a:ext cx="1303768" cy="4595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9" name="Rectangle 208"/>
          <p:cNvSpPr/>
          <p:nvPr/>
        </p:nvSpPr>
        <p:spPr>
          <a:xfrm>
            <a:off x="3280239" y="1460794"/>
            <a:ext cx="1291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 smtClean="0"/>
              <a:t>Spatial transform</a:t>
            </a:r>
            <a:endParaRPr lang="en-IN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4570143" y="1228520"/>
                <a:ext cx="72911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sz="1400" dirty="0" smtClean="0"/>
                  <a:t> </a:t>
                </a: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143" y="1228520"/>
                <a:ext cx="72911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/>
          <p:cNvCxnSpPr/>
          <p:nvPr/>
        </p:nvCxnSpPr>
        <p:spPr>
          <a:xfrm>
            <a:off x="4583472" y="1582965"/>
            <a:ext cx="647646" cy="8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>
            <a:off x="6818331" y="1591022"/>
            <a:ext cx="832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/>
              <p:cNvSpPr/>
              <p:nvPr/>
            </p:nvSpPr>
            <p:spPr>
              <a:xfrm>
                <a:off x="6991638" y="1153464"/>
                <a:ext cx="68458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r>
                  <a:rPr lang="en-IN" sz="1400" dirty="0"/>
                  <a:t> </a:t>
                </a:r>
              </a:p>
            </p:txBody>
          </p:sp>
        </mc:Choice>
        <mc:Fallback xmlns="">
          <p:sp>
            <p:nvSpPr>
              <p:cNvPr id="213" name="Rectangle 2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638" y="1153464"/>
                <a:ext cx="68458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7787153" y="1147807"/>
            <a:ext cx="1228423" cy="1118837"/>
            <a:chOff x="7039937" y="4917803"/>
            <a:chExt cx="1228423" cy="111883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7589" y="5504637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sp>
          <p:nvSpPr>
            <p:cNvPr id="36" name="Rectangle 35"/>
            <p:cNvSpPr/>
            <p:nvPr/>
          </p:nvSpPr>
          <p:spPr>
            <a:xfrm>
              <a:off x="7926600" y="5775030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/>
                <a:t>RX</a:t>
              </a:r>
              <a:endParaRPr lang="en-IN" sz="1200" b="1" dirty="0"/>
            </a:p>
          </p:txBody>
        </p:sp>
        <p:cxnSp>
          <p:nvCxnSpPr>
            <p:cNvPr id="37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7039937" y="5015439"/>
              <a:ext cx="811726" cy="67118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7589" y="5499391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sp>
          <p:nvSpPr>
            <p:cNvPr id="39" name="Rectangle 38"/>
            <p:cNvSpPr/>
            <p:nvPr/>
          </p:nvSpPr>
          <p:spPr>
            <a:xfrm>
              <a:off x="7926600" y="576978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/>
                <a:t>RX</a:t>
              </a:r>
              <a:endParaRPr lang="en-IN" sz="1200" b="1" dirty="0"/>
            </a:p>
          </p:txBody>
        </p:sp>
        <p:cxnSp>
          <p:nvCxnSpPr>
            <p:cNvPr id="40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7039937" y="5010193"/>
              <a:ext cx="811726" cy="67118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 flipH="1" flipV="1">
              <a:off x="7117515" y="4917803"/>
              <a:ext cx="731960" cy="618935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3233914" y="861524"/>
            <a:ext cx="1179059" cy="28628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/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261430" y="866165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kern="0" dirty="0">
                <a:solidFill>
                  <a:prstClr val="black"/>
                </a:solidFill>
              </a:rPr>
              <a:t>Pre-processing</a:t>
            </a:r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3233915" y="1147807"/>
            <a:ext cx="3757723" cy="100123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/>
            <a:endParaRPr lang="en-US" sz="1200" b="1" kern="0" baseline="30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522571" y="5033525"/>
                <a:ext cx="1480212" cy="5486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IN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N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1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14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I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140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sz="1400">
                                          <a:latin typeface="Cambria Math" panose="02040503050406030204" pitchFamily="18" charset="0"/>
                                        </a:rPr>
                                        <m:t>AoA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IN" sz="140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IN" sz="1400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I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1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n-IN" sz="1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1400">
                                  <a:latin typeface="Cambria Math" panose="02040503050406030204" pitchFamily="18" charset="0"/>
                                </a:rPr>
                                <m:t>AoD</m:t>
                              </m:r>
                            </m:sub>
                          </m:sSub>
                          <m:r>
                            <a:rPr lang="en-I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571" y="5033525"/>
                <a:ext cx="1480212" cy="548676"/>
              </a:xfrm>
              <a:prstGeom prst="rect">
                <a:avLst/>
              </a:prstGeom>
              <a:blipFill>
                <a:blip r:embed="rId7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1380552" y="2482733"/>
            <a:ext cx="2216190" cy="494008"/>
            <a:chOff x="337930" y="2982166"/>
            <a:chExt cx="2681791" cy="5723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431555" y="3061252"/>
                  <a:ext cx="2588166" cy="4705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400" b="1" dirty="0" smtClean="0"/>
                    <a:t>2.1 </a:t>
                  </a:r>
                  <a:r>
                    <a:rPr lang="en-IN" sz="1400" dirty="0" smtClean="0"/>
                    <a:t> Calculate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I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IN" sz="1400" dirty="0" smtClean="0"/>
                    <a:t>  </a:t>
                  </a:r>
                  <a:endParaRPr lang="en-IN" sz="14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555" y="3061252"/>
                  <a:ext cx="2588166" cy="470541"/>
                </a:xfrm>
                <a:prstGeom prst="rect">
                  <a:avLst/>
                </a:prstGeom>
                <a:blipFill>
                  <a:blip r:embed="rId8"/>
                  <a:stretch>
                    <a:fillRect l="-85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Rectangle 47"/>
            <p:cNvSpPr/>
            <p:nvPr/>
          </p:nvSpPr>
          <p:spPr>
            <a:xfrm>
              <a:off x="337930" y="2982166"/>
              <a:ext cx="1927535" cy="57234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306200" y="4420343"/>
                <a:ext cx="6511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200" b="1" i="1"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IN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latin typeface="Cambria Math" panose="02040503050406030204" pitchFamily="18" charset="0"/>
                            </a:rPr>
                            <m:t>𝜣</m:t>
                          </m:r>
                        </m:e>
                        <m:sub>
                          <m:r>
                            <a:rPr lang="en-IN" sz="1200" b="1" i="1">
                              <a:latin typeface="Cambria Math" panose="02040503050406030204" pitchFamily="18" charset="0"/>
                            </a:rPr>
                            <m:t>𝑨𝒐𝑨</m:t>
                          </m:r>
                        </m:sub>
                      </m:sSub>
                    </m:oMath>
                  </m:oMathPara>
                </a14:m>
                <a:endParaRPr lang="en-IN" sz="1200" b="1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200" y="4420343"/>
                <a:ext cx="65114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rc 50"/>
          <p:cNvSpPr/>
          <p:nvPr/>
        </p:nvSpPr>
        <p:spPr>
          <a:xfrm rot="16200000">
            <a:off x="2581088" y="4205742"/>
            <a:ext cx="563233" cy="282471"/>
          </a:xfrm>
          <a:prstGeom prst="arc">
            <a:avLst>
              <a:gd name="adj1" fmla="val 14140727"/>
              <a:gd name="adj2" fmla="val 2013043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1392044" y="4334456"/>
                <a:ext cx="66236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200" b="1" i="1" smtClean="0"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IN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latin typeface="Cambria Math" panose="02040503050406030204" pitchFamily="18" charset="0"/>
                            </a:rPr>
                            <m:t>𝜣</m:t>
                          </m:r>
                        </m:e>
                        <m:sub>
                          <m:r>
                            <a:rPr lang="en-IN" sz="1200" b="1" i="1">
                              <a:latin typeface="Cambria Math" panose="02040503050406030204" pitchFamily="18" charset="0"/>
                            </a:rPr>
                            <m:t>𝑨𝒐</m:t>
                          </m:r>
                          <m:r>
                            <a:rPr lang="en-IN" sz="12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en-IN" sz="1200" b="1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044" y="4334456"/>
                <a:ext cx="662361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Arc 52"/>
          <p:cNvSpPr/>
          <p:nvPr/>
        </p:nvSpPr>
        <p:spPr>
          <a:xfrm rot="4094557">
            <a:off x="1187852" y="3987187"/>
            <a:ext cx="563233" cy="282471"/>
          </a:xfrm>
          <a:prstGeom prst="arc">
            <a:avLst>
              <a:gd name="adj1" fmla="val 15807207"/>
              <a:gd name="adj2" fmla="val 2013043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 rot="21382224">
                <a:off x="2680183" y="3713397"/>
                <a:ext cx="279436" cy="248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2680183" y="3713397"/>
                <a:ext cx="279436" cy="248776"/>
              </a:xfrm>
              <a:prstGeom prst="rect">
                <a:avLst/>
              </a:prstGeom>
              <a:blipFill>
                <a:blip r:embed="rId11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 rot="21382224">
                <a:off x="1389921" y="3691287"/>
                <a:ext cx="3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1389921" y="3691287"/>
                <a:ext cx="37273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6699772" y="3392270"/>
            <a:ext cx="5072926" cy="1783636"/>
            <a:chOff x="1209801" y="1577791"/>
            <a:chExt cx="6293403" cy="2264227"/>
          </a:xfrm>
        </p:grpSpPr>
        <p:sp>
          <p:nvSpPr>
            <p:cNvPr id="61" name="Rectangle 60"/>
            <p:cNvSpPr/>
            <p:nvPr/>
          </p:nvSpPr>
          <p:spPr>
            <a:xfrm>
              <a:off x="1532966" y="1855698"/>
              <a:ext cx="1716742" cy="16584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3276027" y="1577791"/>
              <a:ext cx="484094" cy="27790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3276027" y="3236266"/>
              <a:ext cx="484094" cy="27790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905002" y="3514173"/>
              <a:ext cx="806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smtClean="0"/>
                <a:t>AoA</a:t>
              </a:r>
              <a:endParaRPr lang="en-IN" sz="1200" b="1" dirty="0"/>
            </a:p>
          </p:txBody>
        </p:sp>
        <p:sp>
          <p:nvSpPr>
            <p:cNvPr id="66" name="TextBox 65"/>
            <p:cNvSpPr txBox="1"/>
            <p:nvPr/>
          </p:nvSpPr>
          <p:spPr>
            <a:xfrm rot="16200000">
              <a:off x="944888" y="2379698"/>
              <a:ext cx="806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smtClean="0"/>
                <a:t>AoD</a:t>
              </a:r>
              <a:endParaRPr lang="en-IN" sz="1200" b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441875" y="1671032"/>
              <a:ext cx="1062318" cy="351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smtClean="0"/>
                <a:t>Delay</a:t>
              </a:r>
              <a:endParaRPr lang="en-IN" sz="1400" b="1" dirty="0" smtClean="0"/>
            </a:p>
          </p:txBody>
        </p:sp>
        <p:sp>
          <p:nvSpPr>
            <p:cNvPr id="68" name="Oval 67"/>
            <p:cNvSpPr/>
            <p:nvPr/>
          </p:nvSpPr>
          <p:spPr>
            <a:xfrm>
              <a:off x="2158254" y="2761136"/>
              <a:ext cx="300319" cy="47513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9" name="Straight Connector 68"/>
            <p:cNvCxnSpPr/>
            <p:nvPr/>
          </p:nvCxnSpPr>
          <p:spPr>
            <a:xfrm flipV="1">
              <a:off x="6095420" y="2698165"/>
              <a:ext cx="626540" cy="82402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4985836" y="3565019"/>
              <a:ext cx="806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smtClean="0"/>
                <a:t>AoA</a:t>
              </a:r>
              <a:endParaRPr lang="en-IN" sz="1400" b="1" dirty="0"/>
            </a:p>
          </p:txBody>
        </p:sp>
        <p:cxnSp>
          <p:nvCxnSpPr>
            <p:cNvPr id="71" name="Straight Connector 70"/>
            <p:cNvCxnSpPr/>
            <p:nvPr/>
          </p:nvCxnSpPr>
          <p:spPr>
            <a:xfrm flipV="1">
              <a:off x="4522338" y="2697160"/>
              <a:ext cx="606580" cy="8240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522338" y="3520697"/>
              <a:ext cx="1580538" cy="46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 rot="2331976">
              <a:off x="5276792" y="2982827"/>
              <a:ext cx="300319" cy="4536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1532966" y="3012147"/>
              <a:ext cx="788894" cy="0"/>
            </a:xfrm>
            <a:prstGeom prst="line">
              <a:avLst/>
            </a:prstGeom>
            <a:ln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65" idx="0"/>
            </p:cNvCxnSpPr>
            <p:nvPr/>
          </p:nvCxnSpPr>
          <p:spPr>
            <a:xfrm flipV="1">
              <a:off x="2308415" y="3012147"/>
              <a:ext cx="13447" cy="502025"/>
            </a:xfrm>
            <a:prstGeom prst="line">
              <a:avLst/>
            </a:prstGeom>
            <a:ln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1211750" y="2225646"/>
                  <a:ext cx="235917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IN" sz="1200" b="0" i="0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1200" b="0" i="0" smtClean="0">
                                <a:latin typeface="Cambria Math" panose="02040503050406030204" pitchFamily="18" charset="0"/>
                              </a:rPr>
                              <m:t>AoD</m:t>
                            </m:r>
                          </m:sub>
                        </m:sSub>
                        <m:r>
                          <a:rPr lang="en-IN" sz="12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12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1200" b="0" i="0" smtClean="0">
                                <a:latin typeface="Cambria Math" panose="02040503050406030204" pitchFamily="18" charset="0"/>
                              </a:rPr>
                              <m:t>AoA</m:t>
                            </m:r>
                          </m:sub>
                        </m:sSub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1750" y="2225646"/>
                  <a:ext cx="2359176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3611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5144028" y="2549358"/>
                  <a:ext cx="235917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200" dirty="0" smtClean="0"/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12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1200" b="0" i="0" smtClean="0">
                              <a:latin typeface="Cambria Math" panose="02040503050406030204" pitchFamily="18" charset="0"/>
                            </a:rPr>
                            <m:t>AoA</m:t>
                          </m:r>
                        </m:sub>
                      </m:sSub>
                      <m:r>
                        <a:rPr lang="en-IN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IN" sz="1200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4028" y="2549358"/>
                  <a:ext cx="2359176" cy="276999"/>
                </a:xfrm>
                <a:prstGeom prst="rect">
                  <a:avLst/>
                </a:prstGeom>
                <a:blipFill>
                  <a:blip r:embed="rId14"/>
                  <a:stretch>
                    <a:fillRect b="-4722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Connector 77"/>
            <p:cNvCxnSpPr/>
            <p:nvPr/>
          </p:nvCxnSpPr>
          <p:spPr>
            <a:xfrm>
              <a:off x="5465007" y="3209633"/>
              <a:ext cx="788894" cy="0"/>
            </a:xfrm>
            <a:prstGeom prst="line">
              <a:avLst/>
            </a:prstGeom>
            <a:ln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5299442" y="3209634"/>
              <a:ext cx="157581" cy="317359"/>
            </a:xfrm>
            <a:prstGeom prst="line">
              <a:avLst/>
            </a:prstGeom>
            <a:ln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2321860" y="2761138"/>
              <a:ext cx="389965" cy="259915"/>
            </a:xfrm>
            <a:prstGeom prst="line">
              <a:avLst/>
            </a:prstGeom>
            <a:ln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Bent-Up Arrow 80"/>
            <p:cNvSpPr/>
            <p:nvPr/>
          </p:nvSpPr>
          <p:spPr>
            <a:xfrm rot="10800000" flipH="1">
              <a:off x="2492681" y="2898564"/>
              <a:ext cx="2972327" cy="372609"/>
            </a:xfrm>
            <a:prstGeom prst="bent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339627" y="3028065"/>
              <a:ext cx="1063298" cy="351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smtClean="0"/>
                <a:t>Delay</a:t>
              </a: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7933560" y="2567566"/>
            <a:ext cx="2067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2.2</a:t>
            </a:r>
            <a:r>
              <a:rPr lang="en-IN" sz="1400" dirty="0" smtClean="0"/>
              <a:t> : Project AOD to Delay</a:t>
            </a:r>
            <a:endParaRPr lang="en-IN" sz="1400" dirty="0"/>
          </a:p>
        </p:txBody>
      </p:sp>
      <p:sp>
        <p:nvSpPr>
          <p:cNvPr id="84" name="Rectangle 83"/>
          <p:cNvSpPr/>
          <p:nvPr/>
        </p:nvSpPr>
        <p:spPr>
          <a:xfrm>
            <a:off x="7922045" y="2517832"/>
            <a:ext cx="2126416" cy="4569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6471921" y="5259629"/>
                <a:ext cx="25133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IN" dirty="0" smtClean="0"/>
                  <a:t> </a:t>
                </a:r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921" y="5259629"/>
                <a:ext cx="2513332" cy="369332"/>
              </a:xfrm>
              <a:prstGeom prst="rect">
                <a:avLst/>
              </a:prstGeom>
              <a:blipFill>
                <a:blip r:embed="rId1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9640603" y="5307863"/>
                <a:ext cx="856196" cy="4021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𝑹𝑿</m:t>
                            </m:r>
                          </m:sub>
                          <m:sup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sub/>
                    </m:sSub>
                  </m:oMath>
                </a14:m>
                <a:r>
                  <a:rPr lang="en-IN" dirty="0"/>
                  <a:t> </a:t>
                </a:r>
                <a:endParaRPr lang="en-IN" dirty="0" smtClean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0603" y="5307863"/>
                <a:ext cx="856196" cy="40216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/>
          <p:cNvSpPr/>
          <p:nvPr/>
        </p:nvSpPr>
        <p:spPr>
          <a:xfrm>
            <a:off x="4340135" y="3088712"/>
            <a:ext cx="2015197" cy="14352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TextBox 90"/>
          <p:cNvSpPr txBox="1"/>
          <p:nvPr/>
        </p:nvSpPr>
        <p:spPr>
          <a:xfrm>
            <a:off x="4657306" y="3698988"/>
            <a:ext cx="2138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2</a:t>
            </a:r>
            <a:r>
              <a:rPr lang="en-IN" sz="1400" dirty="0" smtClean="0"/>
              <a:t> : Remove TX</a:t>
            </a:r>
            <a:endParaRPr lang="en-IN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/>
              <p:cNvSpPr/>
              <p:nvPr/>
            </p:nvSpPr>
            <p:spPr>
              <a:xfrm>
                <a:off x="5517860" y="1236155"/>
                <a:ext cx="729109" cy="308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4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sz="1400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sz="1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5" name="Rectangle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860" y="1236155"/>
                <a:ext cx="729109" cy="308418"/>
              </a:xfrm>
              <a:prstGeom prst="rect">
                <a:avLst/>
              </a:prstGeom>
              <a:blipFill>
                <a:blip r:embed="rId1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5554506" y="1536297"/>
                <a:ext cx="53835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sz="1400" b="1" i="1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  <m:sup>
                          <m:r>
                            <a:rPr lang="en-IN" sz="1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506" y="1536297"/>
                <a:ext cx="538353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629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Pre-processing : </a:t>
            </a: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Remove </a:t>
            </a: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TX</a:t>
            </a:r>
            <a:endParaRPr lang="en-IN" sz="2400" b="1" dirty="0">
              <a:solidFill>
                <a:prstClr val="white"/>
              </a:solidFill>
              <a:latin typeface="맑은 고딕"/>
            </a:endParaRPr>
          </a:p>
        </p:txBody>
      </p:sp>
      <p:cxnSp>
        <p:nvCxnSpPr>
          <p:cNvPr id="204" name="Straight Arrow Connector 203"/>
          <p:cNvCxnSpPr>
            <a:stCxn id="202" idx="3"/>
            <a:endCxn id="215" idx="1"/>
          </p:cNvCxnSpPr>
          <p:nvPr/>
        </p:nvCxnSpPr>
        <p:spPr>
          <a:xfrm flipV="1">
            <a:off x="2450175" y="1581547"/>
            <a:ext cx="7837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/>
              <p:cNvSpPr txBox="1"/>
              <p:nvPr/>
            </p:nvSpPr>
            <p:spPr>
              <a:xfrm>
                <a:off x="1824188" y="1231146"/>
                <a:ext cx="20262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sz="1400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sz="1400" b="1" dirty="0" smtClean="0"/>
                  <a:t> </a:t>
                </a:r>
              </a:p>
            </p:txBody>
          </p:sp>
        </mc:Choice>
        <mc:Fallback xmlns="">
          <p:sp>
            <p:nvSpPr>
              <p:cNvPr id="205" name="TextBox 2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188" y="1231146"/>
                <a:ext cx="202629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Rectangle 207"/>
          <p:cNvSpPr/>
          <p:nvPr/>
        </p:nvSpPr>
        <p:spPr>
          <a:xfrm>
            <a:off x="3277480" y="1390364"/>
            <a:ext cx="1303768" cy="4595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9" name="Rectangle 208"/>
          <p:cNvSpPr/>
          <p:nvPr/>
        </p:nvSpPr>
        <p:spPr>
          <a:xfrm>
            <a:off x="3280239" y="1460794"/>
            <a:ext cx="1291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 smtClean="0"/>
              <a:t>Spatial transform</a:t>
            </a:r>
            <a:endParaRPr lang="en-IN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4570143" y="1228520"/>
                <a:ext cx="72911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sz="1400" dirty="0" smtClean="0"/>
                  <a:t> </a:t>
                </a: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143" y="1228520"/>
                <a:ext cx="72911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/>
          <p:cNvCxnSpPr/>
          <p:nvPr/>
        </p:nvCxnSpPr>
        <p:spPr>
          <a:xfrm>
            <a:off x="4583472" y="1582965"/>
            <a:ext cx="647646" cy="8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>
            <a:off x="6818331" y="1591022"/>
            <a:ext cx="832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/>
              <p:cNvSpPr/>
              <p:nvPr/>
            </p:nvSpPr>
            <p:spPr>
              <a:xfrm>
                <a:off x="6991638" y="1153464"/>
                <a:ext cx="68458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r>
                  <a:rPr lang="en-IN" sz="1400" dirty="0"/>
                  <a:t> </a:t>
                </a:r>
              </a:p>
            </p:txBody>
          </p:sp>
        </mc:Choice>
        <mc:Fallback xmlns="">
          <p:sp>
            <p:nvSpPr>
              <p:cNvPr id="213" name="Rectangle 2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638" y="1153464"/>
                <a:ext cx="68458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7787153" y="1147807"/>
            <a:ext cx="1228423" cy="1118837"/>
            <a:chOff x="7039937" y="4917803"/>
            <a:chExt cx="1228423" cy="111883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7589" y="5504637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sp>
          <p:nvSpPr>
            <p:cNvPr id="36" name="Rectangle 35"/>
            <p:cNvSpPr/>
            <p:nvPr/>
          </p:nvSpPr>
          <p:spPr>
            <a:xfrm>
              <a:off x="7926600" y="5775030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/>
                <a:t>RX</a:t>
              </a:r>
              <a:endParaRPr lang="en-IN" sz="1200" b="1" dirty="0"/>
            </a:p>
          </p:txBody>
        </p:sp>
        <p:cxnSp>
          <p:nvCxnSpPr>
            <p:cNvPr id="37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7039937" y="5015439"/>
              <a:ext cx="811726" cy="67118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7589" y="5499391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sp>
          <p:nvSpPr>
            <p:cNvPr id="39" name="Rectangle 38"/>
            <p:cNvSpPr/>
            <p:nvPr/>
          </p:nvSpPr>
          <p:spPr>
            <a:xfrm>
              <a:off x="7926600" y="576978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/>
                <a:t>RX</a:t>
              </a:r>
              <a:endParaRPr lang="en-IN" sz="1200" b="1" dirty="0"/>
            </a:p>
          </p:txBody>
        </p:sp>
        <p:cxnSp>
          <p:nvCxnSpPr>
            <p:cNvPr id="40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7039937" y="5010193"/>
              <a:ext cx="811726" cy="67118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 flipH="1" flipV="1">
              <a:off x="7117515" y="4917803"/>
              <a:ext cx="731960" cy="618935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3233914" y="861524"/>
            <a:ext cx="1179059" cy="28628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/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261430" y="866165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kern="0" dirty="0">
                <a:solidFill>
                  <a:prstClr val="black"/>
                </a:solidFill>
              </a:rPr>
              <a:t>Pre-processing</a:t>
            </a:r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3233915" y="1147807"/>
            <a:ext cx="3757723" cy="100123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/>
            <a:endParaRPr lang="en-US" sz="1200" b="1" kern="0" baseline="30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867404" y="4655603"/>
                <a:ext cx="251333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IN" dirty="0" smtClean="0"/>
                  <a:t> </a:t>
                </a:r>
              </a:p>
              <a:p>
                <a:pPr algn="ctr"/>
                <a:r>
                  <a:rPr lang="en-IN" dirty="0" smtClean="0"/>
                  <a:t>(</a:t>
                </a:r>
                <a:r>
                  <a:rPr lang="en-IN" b="1" dirty="0" smtClean="0"/>
                  <a:t>AOD </a:t>
                </a:r>
                <a:r>
                  <a:rPr lang="en-IN" b="1" dirty="0"/>
                  <a:t>x </a:t>
                </a:r>
                <a:r>
                  <a:rPr lang="en-IN" b="1" dirty="0" smtClean="0"/>
                  <a:t>AOA </a:t>
                </a:r>
                <a:r>
                  <a:rPr lang="en-IN" b="1" dirty="0"/>
                  <a:t>x </a:t>
                </a:r>
                <a:r>
                  <a:rPr lang="en-IN" b="1" dirty="0" smtClean="0"/>
                  <a:t>Delay</a:t>
                </a:r>
                <a:r>
                  <a:rPr lang="en-IN" dirty="0" smtClean="0"/>
                  <a:t>)</a:t>
                </a:r>
                <a:endParaRPr lang="en-IN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04" y="4655603"/>
                <a:ext cx="2513332" cy="646331"/>
              </a:xfrm>
              <a:prstGeom prst="rect">
                <a:avLst/>
              </a:prstGeom>
              <a:blipFill>
                <a:blip r:embed="rId7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675" y="3788531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56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1444031" y="3495832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1089091" y="4067624"/>
            <a:ext cx="3321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/>
              <a:t>TX</a:t>
            </a:r>
            <a:endParaRPr lang="en-IN" sz="1200" b="1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1827" y="4023176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sp>
        <p:nvSpPr>
          <p:cNvPr id="60" name="Rectangle 59"/>
          <p:cNvSpPr/>
          <p:nvPr/>
        </p:nvSpPr>
        <p:spPr>
          <a:xfrm>
            <a:off x="3180838" y="4293569"/>
            <a:ext cx="3417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RX</a:t>
            </a:r>
            <a:endParaRPr lang="en-IN" sz="1200" b="1" dirty="0"/>
          </a:p>
        </p:txBody>
      </p:sp>
      <p:cxnSp>
        <p:nvCxnSpPr>
          <p:cNvPr id="61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2298113" y="3495832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9015576" y="4698417"/>
                <a:ext cx="1531830" cy="679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𝑹𝑿</m:t>
                            </m:r>
                          </m:sub>
                          <m:sup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sub/>
                    </m:sSub>
                  </m:oMath>
                </a14:m>
                <a:r>
                  <a:rPr lang="en-IN" dirty="0"/>
                  <a:t> </a:t>
                </a:r>
                <a:endParaRPr lang="en-IN" dirty="0" smtClean="0"/>
              </a:p>
              <a:p>
                <a:pPr algn="ctr"/>
                <a:r>
                  <a:rPr lang="en-IN" dirty="0" smtClean="0"/>
                  <a:t> </a:t>
                </a:r>
                <a:r>
                  <a:rPr lang="en-IN" b="1" dirty="0"/>
                  <a:t>(AoA x Delay)</a:t>
                </a:r>
                <a:endParaRPr lang="en-IN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576" y="4698417"/>
                <a:ext cx="1531830" cy="679160"/>
              </a:xfrm>
              <a:prstGeom prst="rect">
                <a:avLst/>
              </a:prstGeom>
              <a:blipFill>
                <a:blip r:embed="rId8"/>
                <a:stretch>
                  <a:fillRect r="-3187" b="-135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/>
          <p:cNvSpPr/>
          <p:nvPr/>
        </p:nvSpPr>
        <p:spPr>
          <a:xfrm>
            <a:off x="4340135" y="3088712"/>
            <a:ext cx="2015197" cy="14352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 rot="21382224">
                <a:off x="1423519" y="3458366"/>
                <a:ext cx="3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1423519" y="3458366"/>
                <a:ext cx="37273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 rot="21382224">
                <a:off x="2824116" y="3531228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2824116" y="3531228"/>
                <a:ext cx="36856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/>
          <p:cNvSpPr txBox="1"/>
          <p:nvPr/>
        </p:nvSpPr>
        <p:spPr>
          <a:xfrm>
            <a:off x="4657306" y="3698988"/>
            <a:ext cx="2138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2</a:t>
            </a:r>
            <a:r>
              <a:rPr lang="en-IN" sz="1400" dirty="0" smtClean="0"/>
              <a:t> : Remove TX</a:t>
            </a:r>
            <a:endParaRPr lang="en-IN" sz="1400" dirty="0"/>
          </a:p>
        </p:txBody>
      </p:sp>
      <p:cxnSp>
        <p:nvCxnSpPr>
          <p:cNvPr id="73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8824463" y="3458583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2259" y="3985927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sp>
        <p:nvSpPr>
          <p:cNvPr id="76" name="Rectangle 75"/>
          <p:cNvSpPr/>
          <p:nvPr/>
        </p:nvSpPr>
        <p:spPr>
          <a:xfrm>
            <a:off x="10561270" y="4256320"/>
            <a:ext cx="3417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RX</a:t>
            </a:r>
            <a:endParaRPr lang="en-IN" sz="1200" b="1" dirty="0"/>
          </a:p>
        </p:txBody>
      </p:sp>
      <p:cxnSp>
        <p:nvCxnSpPr>
          <p:cNvPr id="77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9678545" y="3458583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 rot="21382224">
                <a:off x="8803951" y="3421117"/>
                <a:ext cx="3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8803951" y="3421117"/>
                <a:ext cx="37273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 rot="21382224">
                <a:off x="10204548" y="3493979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10204548" y="3493979"/>
                <a:ext cx="368562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>
            <a:off x="3180838" y="3709204"/>
            <a:ext cx="1061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589175" y="3694270"/>
            <a:ext cx="1061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5517860" y="1236155"/>
                <a:ext cx="729109" cy="308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4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sz="1400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sz="1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860" y="1236155"/>
                <a:ext cx="729109" cy="308418"/>
              </a:xfrm>
              <a:prstGeom prst="rect">
                <a:avLst/>
              </a:prstGeom>
              <a:blipFill>
                <a:blip r:embed="rId1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5554506" y="1536297"/>
                <a:ext cx="53835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sz="1400" b="1" i="1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  <m:sup>
                          <m:r>
                            <a:rPr lang="en-IN" sz="1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506" y="1536297"/>
                <a:ext cx="538353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687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Pre-processing : Rescale power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cxnSp>
        <p:nvCxnSpPr>
          <p:cNvPr id="204" name="Straight Arrow Connector 203"/>
          <p:cNvCxnSpPr>
            <a:stCxn id="202" idx="3"/>
            <a:endCxn id="215" idx="1"/>
          </p:cNvCxnSpPr>
          <p:nvPr/>
        </p:nvCxnSpPr>
        <p:spPr>
          <a:xfrm flipV="1">
            <a:off x="2450175" y="1581547"/>
            <a:ext cx="7837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/>
              <p:cNvSpPr txBox="1"/>
              <p:nvPr/>
            </p:nvSpPr>
            <p:spPr>
              <a:xfrm>
                <a:off x="1824188" y="1231146"/>
                <a:ext cx="20262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sz="1400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sz="1400" b="1" dirty="0" smtClean="0"/>
                  <a:t> </a:t>
                </a:r>
              </a:p>
            </p:txBody>
          </p:sp>
        </mc:Choice>
        <mc:Fallback xmlns="">
          <p:sp>
            <p:nvSpPr>
              <p:cNvPr id="205" name="TextBox 2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188" y="1231146"/>
                <a:ext cx="202629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Rectangle 207"/>
          <p:cNvSpPr/>
          <p:nvPr/>
        </p:nvSpPr>
        <p:spPr>
          <a:xfrm>
            <a:off x="3277480" y="1390364"/>
            <a:ext cx="1303768" cy="4595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9" name="Rectangle 208"/>
          <p:cNvSpPr/>
          <p:nvPr/>
        </p:nvSpPr>
        <p:spPr>
          <a:xfrm>
            <a:off x="3280239" y="1460794"/>
            <a:ext cx="1291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 smtClean="0"/>
              <a:t>Spatial transform</a:t>
            </a:r>
            <a:endParaRPr lang="en-IN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4570143" y="1228520"/>
                <a:ext cx="72911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sz="1400" dirty="0" smtClean="0"/>
                  <a:t> </a:t>
                </a: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143" y="1228520"/>
                <a:ext cx="72911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/>
          <p:cNvCxnSpPr/>
          <p:nvPr/>
        </p:nvCxnSpPr>
        <p:spPr>
          <a:xfrm>
            <a:off x="4583472" y="1582965"/>
            <a:ext cx="647646" cy="8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>
            <a:off x="6818331" y="1591022"/>
            <a:ext cx="832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/>
              <p:cNvSpPr/>
              <p:nvPr/>
            </p:nvSpPr>
            <p:spPr>
              <a:xfrm>
                <a:off x="6991638" y="1153464"/>
                <a:ext cx="68458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r>
                  <a:rPr lang="en-IN" sz="1400" dirty="0"/>
                  <a:t> </a:t>
                </a:r>
              </a:p>
            </p:txBody>
          </p:sp>
        </mc:Choice>
        <mc:Fallback xmlns="">
          <p:sp>
            <p:nvSpPr>
              <p:cNvPr id="213" name="Rectangle 2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638" y="1153464"/>
                <a:ext cx="68458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4528122" y="4147857"/>
            <a:ext cx="2138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3</a:t>
            </a:r>
            <a:r>
              <a:rPr lang="en-IN" sz="1400" dirty="0" smtClean="0"/>
              <a:t> : Re-Scale power</a:t>
            </a:r>
            <a:endParaRPr lang="en-IN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907901" y="4593610"/>
                <a:ext cx="153183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endParaRPr lang="en-IN" b="1" dirty="0" smtClean="0"/>
              </a:p>
              <a:p>
                <a:pPr algn="ctr"/>
                <a:r>
                  <a:rPr lang="en-IN" dirty="0" smtClean="0"/>
                  <a:t> </a:t>
                </a:r>
                <a:r>
                  <a:rPr lang="en-IN" b="1" dirty="0"/>
                  <a:t>(AoA x Delay)</a:t>
                </a:r>
                <a:endParaRPr lang="en-IN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901" y="4593610"/>
                <a:ext cx="1531830" cy="646331"/>
              </a:xfrm>
              <a:prstGeom prst="rect">
                <a:avLst/>
              </a:prstGeom>
              <a:blipFill>
                <a:blip r:embed="rId6"/>
                <a:stretch>
                  <a:fillRect r="-2778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7787153" y="1147807"/>
            <a:ext cx="1228423" cy="1118837"/>
            <a:chOff x="7039937" y="4917803"/>
            <a:chExt cx="1228423" cy="1118837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7589" y="5504637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sp>
          <p:nvSpPr>
            <p:cNvPr id="42" name="Rectangle 41"/>
            <p:cNvSpPr/>
            <p:nvPr/>
          </p:nvSpPr>
          <p:spPr>
            <a:xfrm>
              <a:off x="7926600" y="5775030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/>
                <a:t>RX</a:t>
              </a:r>
              <a:endParaRPr lang="en-IN" sz="1200" b="1" dirty="0"/>
            </a:p>
          </p:txBody>
        </p:sp>
        <p:cxnSp>
          <p:nvCxnSpPr>
            <p:cNvPr id="43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7039937" y="5015439"/>
              <a:ext cx="811726" cy="67118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7589" y="5499391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sp>
          <p:nvSpPr>
            <p:cNvPr id="45" name="Rectangle 44"/>
            <p:cNvSpPr/>
            <p:nvPr/>
          </p:nvSpPr>
          <p:spPr>
            <a:xfrm>
              <a:off x="7926600" y="576978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/>
                <a:t>RX</a:t>
              </a:r>
              <a:endParaRPr lang="en-IN" sz="1200" b="1" dirty="0"/>
            </a:p>
          </p:txBody>
        </p:sp>
        <p:cxnSp>
          <p:nvCxnSpPr>
            <p:cNvPr id="46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7039937" y="5010193"/>
              <a:ext cx="811726" cy="67118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 flipH="1" flipV="1">
              <a:off x="7117515" y="4917803"/>
              <a:ext cx="731960" cy="618935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3233914" y="861524"/>
            <a:ext cx="1179059" cy="28628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/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261430" y="866165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kern="0" dirty="0">
                <a:solidFill>
                  <a:prstClr val="black"/>
                </a:solidFill>
              </a:rPr>
              <a:t>Pre-processing</a:t>
            </a:r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3233915" y="1147807"/>
            <a:ext cx="3757723" cy="100123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/>
            <a:endParaRPr lang="en-US" sz="1200" b="1" kern="0" baseline="30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414150" y="4621937"/>
                <a:ext cx="1531830" cy="679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𝑹𝑿</m:t>
                            </m:r>
                          </m:sub>
                          <m:sup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sub/>
                    </m:sSub>
                  </m:oMath>
                </a14:m>
                <a:r>
                  <a:rPr lang="en-IN" dirty="0"/>
                  <a:t> </a:t>
                </a:r>
                <a:endParaRPr lang="en-IN" dirty="0" smtClean="0"/>
              </a:p>
              <a:p>
                <a:pPr algn="ctr"/>
                <a:r>
                  <a:rPr lang="en-IN" dirty="0" smtClean="0"/>
                  <a:t> </a:t>
                </a:r>
                <a:r>
                  <a:rPr lang="en-IN" b="1" dirty="0"/>
                  <a:t>(AoA x Delay)</a:t>
                </a:r>
                <a:endParaRPr lang="en-IN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150" y="4621937"/>
                <a:ext cx="1531830" cy="679160"/>
              </a:xfrm>
              <a:prstGeom prst="rect">
                <a:avLst/>
              </a:prstGeom>
              <a:blipFill>
                <a:blip r:embed="rId8"/>
                <a:stretch>
                  <a:fillRect r="-3187" b="-1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/>
          <p:cNvSpPr/>
          <p:nvPr/>
        </p:nvSpPr>
        <p:spPr>
          <a:xfrm>
            <a:off x="4340135" y="3088712"/>
            <a:ext cx="2015197" cy="14352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5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1444031" y="3495832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1827" y="4023176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sp>
        <p:nvSpPr>
          <p:cNvPr id="68" name="Rectangle 67"/>
          <p:cNvSpPr/>
          <p:nvPr/>
        </p:nvSpPr>
        <p:spPr>
          <a:xfrm>
            <a:off x="3180838" y="4293569"/>
            <a:ext cx="3417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RX</a:t>
            </a:r>
            <a:endParaRPr lang="en-IN" sz="1200" b="1" dirty="0"/>
          </a:p>
        </p:txBody>
      </p:sp>
      <p:cxnSp>
        <p:nvCxnSpPr>
          <p:cNvPr id="69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2298113" y="3495832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 rot="21382224">
                <a:off x="1423519" y="3458366"/>
                <a:ext cx="3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1423519" y="3458366"/>
                <a:ext cx="37273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 rot="21382224">
                <a:off x="2824116" y="3531228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2824116" y="3531228"/>
                <a:ext cx="36856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3" name="Picture 72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1433" y="3795839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sp>
        <p:nvSpPr>
          <p:cNvPr id="74" name="Rectangle 73"/>
          <p:cNvSpPr/>
          <p:nvPr/>
        </p:nvSpPr>
        <p:spPr>
          <a:xfrm>
            <a:off x="9040444" y="4066232"/>
            <a:ext cx="3417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RX</a:t>
            </a:r>
            <a:endParaRPr lang="en-IN" sz="1200" b="1" dirty="0"/>
          </a:p>
        </p:txBody>
      </p:sp>
      <p:cxnSp>
        <p:nvCxnSpPr>
          <p:cNvPr id="75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8157719" y="3268495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 rot="21382224">
                <a:off x="8683722" y="3303891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8683722" y="3303891"/>
                <a:ext cx="36856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H="1" flipV="1">
            <a:off x="8227598" y="3199976"/>
            <a:ext cx="668030" cy="59846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4309327" y="4842834"/>
                <a:ext cx="1843582" cy="740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𝑹𝑿</m:t>
                              </m:r>
                            </m:sub>
                            <m:sup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</m:sSub>
                      <m:r>
                        <a:rPr lang="en-IN" b="1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IN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IN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327" y="4842834"/>
                <a:ext cx="1843582" cy="7402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>
          <a:xfrm>
            <a:off x="3180838" y="3709204"/>
            <a:ext cx="1061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6725898" y="3684608"/>
            <a:ext cx="1061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5517860" y="1236155"/>
                <a:ext cx="729109" cy="308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4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sz="1400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sz="1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860" y="1236155"/>
                <a:ext cx="729109" cy="308418"/>
              </a:xfrm>
              <a:prstGeom prst="rect">
                <a:avLst/>
              </a:prstGeom>
              <a:blipFill>
                <a:blip r:embed="rId1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5528710" y="1842669"/>
                <a:ext cx="68458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r>
                  <a:rPr lang="en-IN" sz="1400" dirty="0"/>
                  <a:t> </a:t>
                </a:r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710" y="1842669"/>
                <a:ext cx="68458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5554506" y="1536297"/>
                <a:ext cx="53835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sz="1400" b="1" i="1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  <m:sup>
                          <m:r>
                            <a:rPr lang="en-IN" sz="1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506" y="1536297"/>
                <a:ext cx="538353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456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Pre-processing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cxnSp>
        <p:nvCxnSpPr>
          <p:cNvPr id="204" name="Straight Arrow Connector 203"/>
          <p:cNvCxnSpPr>
            <a:stCxn id="202" idx="3"/>
            <a:endCxn id="215" idx="1"/>
          </p:cNvCxnSpPr>
          <p:nvPr/>
        </p:nvCxnSpPr>
        <p:spPr>
          <a:xfrm flipV="1">
            <a:off x="2450175" y="1581547"/>
            <a:ext cx="7837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/>
              <p:cNvSpPr txBox="1"/>
              <p:nvPr/>
            </p:nvSpPr>
            <p:spPr>
              <a:xfrm>
                <a:off x="1824188" y="1231146"/>
                <a:ext cx="20262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sz="1400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sz="1400" b="1" dirty="0" smtClean="0"/>
                  <a:t> </a:t>
                </a:r>
              </a:p>
            </p:txBody>
          </p:sp>
        </mc:Choice>
        <mc:Fallback xmlns="">
          <p:sp>
            <p:nvSpPr>
              <p:cNvPr id="205" name="TextBox 2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188" y="1231146"/>
                <a:ext cx="202629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Rectangle 207"/>
          <p:cNvSpPr/>
          <p:nvPr/>
        </p:nvSpPr>
        <p:spPr>
          <a:xfrm>
            <a:off x="3277480" y="1390364"/>
            <a:ext cx="1303768" cy="4595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9" name="Rectangle 208"/>
          <p:cNvSpPr/>
          <p:nvPr/>
        </p:nvSpPr>
        <p:spPr>
          <a:xfrm>
            <a:off x="3280239" y="1460794"/>
            <a:ext cx="1291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 smtClean="0"/>
              <a:t>Spatial transform</a:t>
            </a:r>
            <a:endParaRPr lang="en-IN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4570143" y="1228520"/>
                <a:ext cx="72911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sz="1400" dirty="0" smtClean="0"/>
                  <a:t> </a:t>
                </a: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143" y="1228520"/>
                <a:ext cx="72911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/>
          <p:cNvCxnSpPr/>
          <p:nvPr/>
        </p:nvCxnSpPr>
        <p:spPr>
          <a:xfrm>
            <a:off x="4583472" y="1582965"/>
            <a:ext cx="647646" cy="8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>
            <a:off x="6818331" y="1591022"/>
            <a:ext cx="832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/>
              <p:cNvSpPr/>
              <p:nvPr/>
            </p:nvSpPr>
            <p:spPr>
              <a:xfrm>
                <a:off x="6991638" y="1153464"/>
                <a:ext cx="68458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r>
                  <a:rPr lang="en-IN" sz="1400" dirty="0"/>
                  <a:t> </a:t>
                </a:r>
              </a:p>
            </p:txBody>
          </p:sp>
        </mc:Choice>
        <mc:Fallback xmlns="">
          <p:sp>
            <p:nvSpPr>
              <p:cNvPr id="213" name="Rectangle 2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638" y="1153464"/>
                <a:ext cx="68458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7787153" y="1147807"/>
            <a:ext cx="1228423" cy="1118837"/>
            <a:chOff x="7039937" y="4917803"/>
            <a:chExt cx="1228423" cy="1118837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7589" y="5504637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sp>
          <p:nvSpPr>
            <p:cNvPr id="42" name="Rectangle 41"/>
            <p:cNvSpPr/>
            <p:nvPr/>
          </p:nvSpPr>
          <p:spPr>
            <a:xfrm>
              <a:off x="7926600" y="5775030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/>
                <a:t>RX</a:t>
              </a:r>
              <a:endParaRPr lang="en-IN" sz="1200" b="1" dirty="0"/>
            </a:p>
          </p:txBody>
        </p:sp>
        <p:cxnSp>
          <p:nvCxnSpPr>
            <p:cNvPr id="43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7039937" y="5015439"/>
              <a:ext cx="811726" cy="67118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7589" y="5499391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sp>
          <p:nvSpPr>
            <p:cNvPr id="45" name="Rectangle 44"/>
            <p:cNvSpPr/>
            <p:nvPr/>
          </p:nvSpPr>
          <p:spPr>
            <a:xfrm>
              <a:off x="7926600" y="576978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/>
                <a:t>RX</a:t>
              </a:r>
              <a:endParaRPr lang="en-IN" sz="1200" b="1" dirty="0"/>
            </a:p>
          </p:txBody>
        </p:sp>
        <p:cxnSp>
          <p:nvCxnSpPr>
            <p:cNvPr id="46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7039937" y="5010193"/>
              <a:ext cx="811726" cy="67118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 flipH="1" flipV="1">
              <a:off x="7117515" y="4917803"/>
              <a:ext cx="731960" cy="618935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3233914" y="861524"/>
            <a:ext cx="1179059" cy="28628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/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261430" y="866165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kern="0" dirty="0">
                <a:solidFill>
                  <a:prstClr val="black"/>
                </a:solidFill>
              </a:rPr>
              <a:t>Pre-processing</a:t>
            </a:r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3233915" y="1147807"/>
            <a:ext cx="3757723" cy="100123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/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251855" y="1281342"/>
            <a:ext cx="143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1</a:t>
            </a:r>
            <a:r>
              <a:rPr lang="en-IN" sz="1200" dirty="0" smtClean="0"/>
              <a:t> : Remove LOS  </a:t>
            </a:r>
            <a:endParaRPr lang="en-IN" sz="1200" dirty="0"/>
          </a:p>
        </p:txBody>
      </p:sp>
      <p:sp>
        <p:nvSpPr>
          <p:cNvPr id="52" name="Rectangle 51"/>
          <p:cNvSpPr/>
          <p:nvPr/>
        </p:nvSpPr>
        <p:spPr>
          <a:xfrm>
            <a:off x="5242107" y="1228520"/>
            <a:ext cx="1625644" cy="8323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TextBox 53"/>
          <p:cNvSpPr txBox="1"/>
          <p:nvPr/>
        </p:nvSpPr>
        <p:spPr>
          <a:xfrm>
            <a:off x="5256254" y="1533302"/>
            <a:ext cx="2138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2</a:t>
            </a:r>
            <a:r>
              <a:rPr lang="en-IN" sz="1200" dirty="0" smtClean="0"/>
              <a:t> : Remove TX</a:t>
            </a:r>
            <a:endParaRPr lang="en-IN" sz="1200" dirty="0"/>
          </a:p>
        </p:txBody>
      </p:sp>
      <p:sp>
        <p:nvSpPr>
          <p:cNvPr id="55" name="TextBox 54"/>
          <p:cNvSpPr txBox="1"/>
          <p:nvPr/>
        </p:nvSpPr>
        <p:spPr>
          <a:xfrm>
            <a:off x="5251855" y="1771921"/>
            <a:ext cx="2138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3</a:t>
            </a:r>
            <a:r>
              <a:rPr lang="en-IN" sz="1200" dirty="0" smtClean="0"/>
              <a:t> : Re-Scale power</a:t>
            </a:r>
            <a:endParaRPr lang="en-IN" sz="1200" dirty="0"/>
          </a:p>
        </p:txBody>
      </p:sp>
      <p:sp>
        <p:nvSpPr>
          <p:cNvPr id="56" name="Rectangle 55"/>
          <p:cNvSpPr/>
          <p:nvPr/>
        </p:nvSpPr>
        <p:spPr>
          <a:xfrm>
            <a:off x="6919063" y="1633422"/>
            <a:ext cx="1084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200" dirty="0" smtClean="0"/>
              <a:t> </a:t>
            </a:r>
            <a:r>
              <a:rPr lang="en-IN" sz="1200" b="1" dirty="0" smtClean="0"/>
              <a:t>(AoA x Delay)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40007663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109909" y="223171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Input and output for the ML model 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CF268-06F5-4B22-82BB-58F265F2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67" y="1552697"/>
            <a:ext cx="1918731" cy="1439049"/>
          </a:xfrm>
          <a:prstGeom prst="rect">
            <a:avLst/>
          </a:prstGeom>
          <a:solidFill>
            <a:schemeClr val="accent4"/>
          </a:solidFill>
          <a:ln w="28575">
            <a:solidFill>
              <a:srgbClr val="FFC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061593" y="874935"/>
            <a:ext cx="3247649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IN" u="sng" dirty="0" smtClean="0"/>
              <a:t>Given Input:</a:t>
            </a:r>
          </a:p>
          <a:p>
            <a:r>
              <a:rPr lang="en-IN" dirty="0" smtClean="0"/>
              <a:t>CIR for </a:t>
            </a:r>
            <a:r>
              <a:rPr lang="en-IN" dirty="0" err="1" smtClean="0"/>
              <a:t>Tx</a:t>
            </a:r>
            <a:r>
              <a:rPr lang="en-IN" dirty="0" smtClean="0"/>
              <a:t>-Rx antenna pair 64x64</a:t>
            </a:r>
            <a:endParaRPr lang="en-IN" dirty="0"/>
          </a:p>
        </p:txBody>
      </p:sp>
      <p:grpSp>
        <p:nvGrpSpPr>
          <p:cNvPr id="92" name="Group 91"/>
          <p:cNvGrpSpPr/>
          <p:nvPr/>
        </p:nvGrpSpPr>
        <p:grpSpPr>
          <a:xfrm>
            <a:off x="6583504" y="1444525"/>
            <a:ext cx="2109923" cy="1547221"/>
            <a:chOff x="7241925" y="1156138"/>
            <a:chExt cx="2332999" cy="1835608"/>
          </a:xfrm>
        </p:grpSpPr>
        <p:sp>
          <p:nvSpPr>
            <p:cNvPr id="57" name="Cube 56"/>
            <p:cNvSpPr/>
            <p:nvPr/>
          </p:nvSpPr>
          <p:spPr>
            <a:xfrm>
              <a:off x="7260618" y="1156138"/>
              <a:ext cx="2314306" cy="1835608"/>
            </a:xfrm>
            <a:prstGeom prst="cube">
              <a:avLst>
                <a:gd name="adj" fmla="val 7622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/>
            <p:cNvSpPr/>
            <p:nvPr/>
          </p:nvSpPr>
          <p:spPr>
            <a:xfrm>
              <a:off x="8091950" y="2014693"/>
              <a:ext cx="504496" cy="3224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 dirty="0" smtClean="0"/>
                <a:t>Rx</a:t>
              </a:r>
              <a:endParaRPr lang="en-IN" sz="1050" dirty="0"/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7260618" y="1271752"/>
              <a:ext cx="2167161" cy="17199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7260618" y="1360058"/>
              <a:ext cx="2167161" cy="16316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7" idx="1"/>
              <a:endCxn id="57" idx="3"/>
            </p:cNvCxnSpPr>
            <p:nvPr/>
          </p:nvCxnSpPr>
          <p:spPr>
            <a:xfrm>
              <a:off x="8347816" y="1296048"/>
              <a:ext cx="0" cy="16956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7" idx="2"/>
              <a:endCxn id="57" idx="4"/>
            </p:cNvCxnSpPr>
            <p:nvPr/>
          </p:nvCxnSpPr>
          <p:spPr>
            <a:xfrm>
              <a:off x="7260618" y="2143897"/>
              <a:ext cx="21743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7935310" y="1807779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/>
            <p:cNvSpPr/>
            <p:nvPr/>
          </p:nvSpPr>
          <p:spPr>
            <a:xfrm>
              <a:off x="7711432" y="1644698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/>
            <p:cNvSpPr/>
            <p:nvPr/>
          </p:nvSpPr>
          <p:spPr>
            <a:xfrm>
              <a:off x="7390580" y="1442914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/>
            <p:cNvSpPr/>
            <p:nvPr/>
          </p:nvSpPr>
          <p:spPr>
            <a:xfrm>
              <a:off x="8283929" y="1852087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Oval 70"/>
            <p:cNvSpPr/>
            <p:nvPr/>
          </p:nvSpPr>
          <p:spPr>
            <a:xfrm>
              <a:off x="8261131" y="1634062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Oval 71"/>
            <p:cNvSpPr/>
            <p:nvPr/>
          </p:nvSpPr>
          <p:spPr>
            <a:xfrm>
              <a:off x="8238875" y="1347847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Oval 72"/>
            <p:cNvSpPr/>
            <p:nvPr/>
          </p:nvSpPr>
          <p:spPr>
            <a:xfrm>
              <a:off x="8573901" y="1917700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4" name="Oval 73"/>
            <p:cNvSpPr/>
            <p:nvPr/>
          </p:nvSpPr>
          <p:spPr>
            <a:xfrm>
              <a:off x="8827561" y="1734206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Oval 74"/>
            <p:cNvSpPr/>
            <p:nvPr/>
          </p:nvSpPr>
          <p:spPr>
            <a:xfrm>
              <a:off x="9226118" y="1406127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Oval 75"/>
            <p:cNvSpPr/>
            <p:nvPr/>
          </p:nvSpPr>
          <p:spPr>
            <a:xfrm>
              <a:off x="8269496" y="2417689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Oval 76"/>
            <p:cNvSpPr/>
            <p:nvPr/>
          </p:nvSpPr>
          <p:spPr>
            <a:xfrm>
              <a:off x="7968031" y="2349321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Oval 77"/>
            <p:cNvSpPr/>
            <p:nvPr/>
          </p:nvSpPr>
          <p:spPr>
            <a:xfrm>
              <a:off x="8564502" y="2301777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Oval 78"/>
            <p:cNvSpPr/>
            <p:nvPr/>
          </p:nvSpPr>
          <p:spPr>
            <a:xfrm>
              <a:off x="7778670" y="2507365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/>
            <p:cNvSpPr/>
            <p:nvPr/>
          </p:nvSpPr>
          <p:spPr>
            <a:xfrm>
              <a:off x="8261131" y="2627641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/>
            <p:cNvSpPr/>
            <p:nvPr/>
          </p:nvSpPr>
          <p:spPr>
            <a:xfrm>
              <a:off x="8719618" y="2433404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Oval 81"/>
            <p:cNvSpPr/>
            <p:nvPr/>
          </p:nvSpPr>
          <p:spPr>
            <a:xfrm>
              <a:off x="7390580" y="2821022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Oval 82"/>
            <p:cNvSpPr/>
            <p:nvPr/>
          </p:nvSpPr>
          <p:spPr>
            <a:xfrm>
              <a:off x="9189446" y="2808095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Oval 83"/>
            <p:cNvSpPr/>
            <p:nvPr/>
          </p:nvSpPr>
          <p:spPr>
            <a:xfrm>
              <a:off x="8238875" y="2881668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Oval 84"/>
            <p:cNvSpPr/>
            <p:nvPr/>
          </p:nvSpPr>
          <p:spPr>
            <a:xfrm>
              <a:off x="7889389" y="2107583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Oval 85"/>
            <p:cNvSpPr/>
            <p:nvPr/>
          </p:nvSpPr>
          <p:spPr>
            <a:xfrm>
              <a:off x="7687586" y="2124642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7" name="Oval 86"/>
            <p:cNvSpPr/>
            <p:nvPr/>
          </p:nvSpPr>
          <p:spPr>
            <a:xfrm>
              <a:off x="7241925" y="2101856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8" name="Oval 87"/>
            <p:cNvSpPr/>
            <p:nvPr/>
          </p:nvSpPr>
          <p:spPr>
            <a:xfrm>
              <a:off x="8611991" y="2118043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Oval 88"/>
            <p:cNvSpPr/>
            <p:nvPr/>
          </p:nvSpPr>
          <p:spPr>
            <a:xfrm>
              <a:off x="8784176" y="2101856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Oval 89"/>
            <p:cNvSpPr/>
            <p:nvPr/>
          </p:nvSpPr>
          <p:spPr>
            <a:xfrm>
              <a:off x="9246430" y="2101643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8946409" y="1452641"/>
            <a:ext cx="312858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u="sng" dirty="0" smtClean="0"/>
              <a:t>Input for the ML model: </a:t>
            </a:r>
          </a:p>
          <a:p>
            <a:r>
              <a:rPr lang="en-IN" dirty="0" smtClean="0"/>
              <a:t>Power values 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64 directions : (8 </a:t>
            </a:r>
            <a:r>
              <a:rPr lang="en-IN" dirty="0" err="1" smtClean="0"/>
              <a:t>Az</a:t>
            </a:r>
            <a:r>
              <a:rPr lang="en-IN" dirty="0" smtClean="0"/>
              <a:t> x 8 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</a:t>
            </a:r>
            <a:r>
              <a:rPr lang="en-IN" dirty="0" smtClean="0"/>
              <a:t>ach direction 100 points*.</a:t>
            </a:r>
          </a:p>
        </p:txBody>
      </p:sp>
      <p:cxnSp>
        <p:nvCxnSpPr>
          <p:cNvPr id="94" name="Straight Arrow Connector 93"/>
          <p:cNvCxnSpPr>
            <a:stCxn id="5" idx="3"/>
            <a:endCxn id="87" idx="2"/>
          </p:cNvCxnSpPr>
          <p:nvPr/>
        </p:nvCxnSpPr>
        <p:spPr>
          <a:xfrm>
            <a:off x="3141798" y="2272222"/>
            <a:ext cx="3441706" cy="4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4055182" y="1963788"/>
            <a:ext cx="163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Pre-processing</a:t>
            </a:r>
            <a:endParaRPr lang="en-IN" dirty="0"/>
          </a:p>
        </p:txBody>
      </p:sp>
      <p:pic>
        <p:nvPicPr>
          <p:cNvPr id="96" name="Picture 7">
            <a:extLst>
              <a:ext uri="{FF2B5EF4-FFF2-40B4-BE49-F238E27FC236}">
                <a16:creationId xmlns:a16="http://schemas.microsoft.com/office/drawing/2014/main" id="{6F897232-C5CE-4910-A305-0AC69280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15" y="4390033"/>
            <a:ext cx="1902932" cy="1262288"/>
          </a:xfrm>
          <a:prstGeom prst="rect">
            <a:avLst/>
          </a:prstGeom>
          <a:noFill/>
          <a:ln w="38100" cap="sq">
            <a:noFill/>
            <a:prstDash val="solid"/>
            <a:miter lim="800000"/>
          </a:ln>
          <a:effectLst/>
        </p:spPr>
      </p:pic>
      <p:sp>
        <p:nvSpPr>
          <p:cNvPr id="97" name="TextBox 96"/>
          <p:cNvSpPr txBox="1"/>
          <p:nvPr/>
        </p:nvSpPr>
        <p:spPr>
          <a:xfrm>
            <a:off x="1133354" y="3650958"/>
            <a:ext cx="3617322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IN" u="sng" dirty="0" smtClean="0"/>
              <a:t>Given Output (ground truth):</a:t>
            </a:r>
          </a:p>
          <a:p>
            <a:r>
              <a:rPr lang="en-IN" dirty="0" smtClean="0"/>
              <a:t>LIDAR PCD ~ 33k points for locations</a:t>
            </a:r>
            <a:endParaRPr lang="en-IN" dirty="0"/>
          </a:p>
        </p:txBody>
      </p:sp>
      <p:sp>
        <p:nvSpPr>
          <p:cNvPr id="98" name="Rectangle 97"/>
          <p:cNvSpPr/>
          <p:nvPr/>
        </p:nvSpPr>
        <p:spPr>
          <a:xfrm>
            <a:off x="8989601" y="2683977"/>
            <a:ext cx="30761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dirty="0" smtClean="0"/>
              <a:t>*Distance </a:t>
            </a:r>
            <a:r>
              <a:rPr lang="en-IN" sz="1200" dirty="0"/>
              <a:t>between consecutive points ~ 17cm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279086" y="5745065"/>
            <a:ext cx="1478092" cy="95410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u="sng" dirty="0" smtClean="0"/>
              <a:t>Room </a:t>
            </a:r>
            <a:r>
              <a:rPr lang="en-IN" sz="1400" u="sng" dirty="0" err="1" smtClean="0"/>
              <a:t>dimesion</a:t>
            </a:r>
            <a:r>
              <a:rPr lang="en-IN" sz="1400" u="sng" dirty="0"/>
              <a:t>:</a:t>
            </a:r>
            <a:endParaRPr lang="en-IN" sz="1400" u="sng" dirty="0" smtClean="0"/>
          </a:p>
          <a:p>
            <a:r>
              <a:rPr lang="en-IN" sz="1400" dirty="0" smtClean="0"/>
              <a:t>X : -16 m to 16 m</a:t>
            </a:r>
          </a:p>
          <a:p>
            <a:r>
              <a:rPr lang="en-IN" sz="1400" dirty="0" smtClean="0"/>
              <a:t>Y: -16 m to 16 m</a:t>
            </a:r>
          </a:p>
          <a:p>
            <a:r>
              <a:rPr lang="en-IN" sz="1400" dirty="0" smtClean="0"/>
              <a:t>Z: -2 m to 2m</a:t>
            </a:r>
            <a:endParaRPr lang="en-IN" sz="1400" dirty="0"/>
          </a:p>
        </p:txBody>
      </p:sp>
      <p:sp>
        <p:nvSpPr>
          <p:cNvPr id="101" name="Cube 100"/>
          <p:cNvSpPr/>
          <p:nvPr/>
        </p:nvSpPr>
        <p:spPr>
          <a:xfrm>
            <a:off x="6594408" y="4327819"/>
            <a:ext cx="1801935" cy="1447776"/>
          </a:xfrm>
          <a:prstGeom prst="cube">
            <a:avLst>
              <a:gd name="adj" fmla="val 13335"/>
            </a:avLst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3">
                <a:alpha val="92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TextBox 101"/>
          <p:cNvSpPr txBox="1"/>
          <p:nvPr/>
        </p:nvSpPr>
        <p:spPr>
          <a:xfrm>
            <a:off x="8693427" y="4451992"/>
            <a:ext cx="312858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u="sng" dirty="0" smtClean="0"/>
              <a:t>Output for ML model</a:t>
            </a:r>
          </a:p>
          <a:p>
            <a:r>
              <a:rPr lang="en-IN" dirty="0" smtClean="0"/>
              <a:t>Voxel Grid: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Voxel size =0.25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Dim: 128 x 128 x 16</a:t>
            </a:r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3126274" y="5015887"/>
            <a:ext cx="3457230" cy="358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526220" y="5051707"/>
            <a:ext cx="2448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If any point of PCD is in a voxel:</a:t>
            </a:r>
          </a:p>
          <a:p>
            <a:r>
              <a:rPr lang="en-IN" sz="1400" dirty="0"/>
              <a:t>	</a:t>
            </a:r>
            <a:r>
              <a:rPr lang="en-IN" sz="1400" dirty="0" smtClean="0"/>
              <a:t>Voxel value =1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E8B0734-DBBF-492C-BC9E-2D098B95A74A}"/>
              </a:ext>
            </a:extLst>
          </p:cNvPr>
          <p:cNvSpPr/>
          <p:nvPr/>
        </p:nvSpPr>
        <p:spPr bwMode="auto">
          <a:xfrm>
            <a:off x="6827782" y="3355555"/>
            <a:ext cx="1532906" cy="52783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200" b="1" kern="0" dirty="0" smtClean="0">
                <a:solidFill>
                  <a:prstClr val="black"/>
                </a:solidFill>
                <a:latin typeface="Calibri" panose="020F0502020204030204"/>
              </a:rPr>
              <a:t>ML  </a:t>
            </a:r>
            <a:r>
              <a:rPr lang="en-US" sz="1200" b="1" kern="0" dirty="0">
                <a:solidFill>
                  <a:prstClr val="black"/>
                </a:solidFill>
                <a:latin typeface="Calibri" panose="020F0502020204030204"/>
              </a:rPr>
              <a:t>Model</a:t>
            </a:r>
          </a:p>
        </p:txBody>
      </p:sp>
      <p:cxnSp>
        <p:nvCxnSpPr>
          <p:cNvPr id="3" name="Straight Arrow Connector 2"/>
          <p:cNvCxnSpPr>
            <a:stCxn id="84" idx="5"/>
            <a:endCxn id="47" idx="0"/>
          </p:cNvCxnSpPr>
          <p:nvPr/>
        </p:nvCxnSpPr>
        <p:spPr>
          <a:xfrm flipH="1">
            <a:off x="7594235" y="2951894"/>
            <a:ext cx="11809" cy="40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7" idx="2"/>
            <a:endCxn id="101" idx="0"/>
          </p:cNvCxnSpPr>
          <p:nvPr/>
        </p:nvCxnSpPr>
        <p:spPr>
          <a:xfrm flipH="1">
            <a:off x="7591906" y="3883389"/>
            <a:ext cx="2329" cy="444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4784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ML model architecture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15650" y="1049480"/>
            <a:ext cx="2940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Power values at:</a:t>
            </a:r>
          </a:p>
          <a:p>
            <a:r>
              <a:rPr lang="en-IN" sz="1400" dirty="0" smtClean="0"/>
              <a:t>64 directions : (8 Azimuth x 8 Zenith)</a:t>
            </a:r>
          </a:p>
          <a:p>
            <a:r>
              <a:rPr lang="en-IN" sz="1400" dirty="0" smtClean="0"/>
              <a:t>Each direction 100 points.</a:t>
            </a:r>
            <a:endParaRPr lang="en-IN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252247" y="735724"/>
            <a:ext cx="269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From Pre-processing step:</a:t>
            </a:r>
            <a:endParaRPr lang="en-IN" b="1" dirty="0"/>
          </a:p>
        </p:txBody>
      </p:sp>
      <p:cxnSp>
        <p:nvCxnSpPr>
          <p:cNvPr id="89" name="Straight Arrow Connector 88"/>
          <p:cNvCxnSpPr>
            <a:stCxn id="10" idx="2"/>
          </p:cNvCxnSpPr>
          <p:nvPr/>
        </p:nvCxnSpPr>
        <p:spPr>
          <a:xfrm flipH="1">
            <a:off x="2234283" y="3011389"/>
            <a:ext cx="1" cy="749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7">
            <a:extLst>
              <a:ext uri="{FF2B5EF4-FFF2-40B4-BE49-F238E27FC236}">
                <a16:creationId xmlns:a16="http://schemas.microsoft.com/office/drawing/2014/main" id="{6F897232-C5CE-4910-A305-0AC692800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812" y="1749100"/>
            <a:ext cx="1902932" cy="1262288"/>
          </a:xfrm>
          <a:prstGeom prst="rect">
            <a:avLst/>
          </a:prstGeom>
          <a:noFill/>
          <a:ln w="38100" cap="sq">
            <a:noFill/>
            <a:prstDash val="solid"/>
            <a:miter lim="800000"/>
          </a:ln>
          <a:effectLst/>
        </p:spPr>
      </p:pic>
      <p:cxnSp>
        <p:nvCxnSpPr>
          <p:cNvPr id="94" name="Straight Arrow Connector 93"/>
          <p:cNvCxnSpPr>
            <a:endCxn id="92" idx="2"/>
          </p:cNvCxnSpPr>
          <p:nvPr/>
        </p:nvCxnSpPr>
        <p:spPr>
          <a:xfrm flipH="1" flipV="1">
            <a:off x="10399278" y="3011388"/>
            <a:ext cx="5963" cy="1203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1231383" y="1749100"/>
            <a:ext cx="2075109" cy="1262288"/>
            <a:chOff x="7241925" y="1156138"/>
            <a:chExt cx="2332999" cy="1835608"/>
          </a:xfrm>
        </p:grpSpPr>
        <p:sp>
          <p:nvSpPr>
            <p:cNvPr id="98" name="Cube 97"/>
            <p:cNvSpPr/>
            <p:nvPr/>
          </p:nvSpPr>
          <p:spPr>
            <a:xfrm>
              <a:off x="7260618" y="1156138"/>
              <a:ext cx="2314306" cy="1835608"/>
            </a:xfrm>
            <a:prstGeom prst="cube">
              <a:avLst>
                <a:gd name="adj" fmla="val 7622"/>
              </a:avLst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9" name="Oval 98"/>
            <p:cNvSpPr/>
            <p:nvPr/>
          </p:nvSpPr>
          <p:spPr>
            <a:xfrm>
              <a:off x="8091950" y="2014693"/>
              <a:ext cx="504496" cy="3224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 dirty="0" smtClean="0"/>
                <a:t>Rx</a:t>
              </a:r>
              <a:endParaRPr lang="en-IN" sz="1050" dirty="0"/>
            </a:p>
          </p:txBody>
        </p:sp>
        <p:cxnSp>
          <p:nvCxnSpPr>
            <p:cNvPr id="100" name="Straight Connector 99"/>
            <p:cNvCxnSpPr/>
            <p:nvPr/>
          </p:nvCxnSpPr>
          <p:spPr>
            <a:xfrm>
              <a:off x="7260618" y="1271752"/>
              <a:ext cx="2167161" cy="17199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>
              <a:off x="7260618" y="1360058"/>
              <a:ext cx="2167161" cy="16316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8" idx="1"/>
              <a:endCxn id="98" idx="3"/>
            </p:cNvCxnSpPr>
            <p:nvPr/>
          </p:nvCxnSpPr>
          <p:spPr>
            <a:xfrm>
              <a:off x="8347816" y="1296048"/>
              <a:ext cx="0" cy="16956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98" idx="2"/>
              <a:endCxn id="98" idx="4"/>
            </p:cNvCxnSpPr>
            <p:nvPr/>
          </p:nvCxnSpPr>
          <p:spPr>
            <a:xfrm>
              <a:off x="7260618" y="2143897"/>
              <a:ext cx="21743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/>
            <p:cNvSpPr/>
            <p:nvPr/>
          </p:nvSpPr>
          <p:spPr>
            <a:xfrm>
              <a:off x="7935310" y="1807779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5" name="Oval 104"/>
            <p:cNvSpPr/>
            <p:nvPr/>
          </p:nvSpPr>
          <p:spPr>
            <a:xfrm>
              <a:off x="7711432" y="1644698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6" name="Oval 105"/>
            <p:cNvSpPr/>
            <p:nvPr/>
          </p:nvSpPr>
          <p:spPr>
            <a:xfrm>
              <a:off x="7390580" y="1442914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7" name="Oval 106"/>
            <p:cNvSpPr/>
            <p:nvPr/>
          </p:nvSpPr>
          <p:spPr>
            <a:xfrm>
              <a:off x="8283929" y="1852087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8" name="Oval 107"/>
            <p:cNvSpPr/>
            <p:nvPr/>
          </p:nvSpPr>
          <p:spPr>
            <a:xfrm>
              <a:off x="8261131" y="1634062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9" name="Oval 108"/>
            <p:cNvSpPr/>
            <p:nvPr/>
          </p:nvSpPr>
          <p:spPr>
            <a:xfrm>
              <a:off x="8238875" y="1347847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0" name="Oval 109"/>
            <p:cNvSpPr/>
            <p:nvPr/>
          </p:nvSpPr>
          <p:spPr>
            <a:xfrm>
              <a:off x="8573901" y="1917700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1" name="Oval 110"/>
            <p:cNvSpPr/>
            <p:nvPr/>
          </p:nvSpPr>
          <p:spPr>
            <a:xfrm>
              <a:off x="8827561" y="1734206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2" name="Oval 111"/>
            <p:cNvSpPr/>
            <p:nvPr/>
          </p:nvSpPr>
          <p:spPr>
            <a:xfrm>
              <a:off x="9226118" y="1406127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3" name="Oval 112"/>
            <p:cNvSpPr/>
            <p:nvPr/>
          </p:nvSpPr>
          <p:spPr>
            <a:xfrm>
              <a:off x="8269496" y="2417689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4" name="Oval 113"/>
            <p:cNvSpPr/>
            <p:nvPr/>
          </p:nvSpPr>
          <p:spPr>
            <a:xfrm>
              <a:off x="7968031" y="2349321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5" name="Oval 114"/>
            <p:cNvSpPr/>
            <p:nvPr/>
          </p:nvSpPr>
          <p:spPr>
            <a:xfrm>
              <a:off x="8564502" y="2301777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6" name="Oval 115"/>
            <p:cNvSpPr/>
            <p:nvPr/>
          </p:nvSpPr>
          <p:spPr>
            <a:xfrm>
              <a:off x="7778670" y="2507365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7" name="Oval 116"/>
            <p:cNvSpPr/>
            <p:nvPr/>
          </p:nvSpPr>
          <p:spPr>
            <a:xfrm>
              <a:off x="8261131" y="2627641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Oval 117"/>
            <p:cNvSpPr/>
            <p:nvPr/>
          </p:nvSpPr>
          <p:spPr>
            <a:xfrm>
              <a:off x="8719618" y="2433404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9" name="Oval 118"/>
            <p:cNvSpPr/>
            <p:nvPr/>
          </p:nvSpPr>
          <p:spPr>
            <a:xfrm>
              <a:off x="7390580" y="2821022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0" name="Oval 119"/>
            <p:cNvSpPr/>
            <p:nvPr/>
          </p:nvSpPr>
          <p:spPr>
            <a:xfrm>
              <a:off x="9189446" y="2808095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1" name="Oval 120"/>
            <p:cNvSpPr/>
            <p:nvPr/>
          </p:nvSpPr>
          <p:spPr>
            <a:xfrm>
              <a:off x="8238875" y="2881668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2" name="Oval 121"/>
            <p:cNvSpPr/>
            <p:nvPr/>
          </p:nvSpPr>
          <p:spPr>
            <a:xfrm>
              <a:off x="7889389" y="2107583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3" name="Oval 122"/>
            <p:cNvSpPr/>
            <p:nvPr/>
          </p:nvSpPr>
          <p:spPr>
            <a:xfrm>
              <a:off x="7687586" y="2124642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4" name="Oval 123"/>
            <p:cNvSpPr/>
            <p:nvPr/>
          </p:nvSpPr>
          <p:spPr>
            <a:xfrm>
              <a:off x="7241925" y="2101856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5" name="Oval 124"/>
            <p:cNvSpPr/>
            <p:nvPr/>
          </p:nvSpPr>
          <p:spPr>
            <a:xfrm>
              <a:off x="8611991" y="2118043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6" name="Oval 125"/>
            <p:cNvSpPr/>
            <p:nvPr/>
          </p:nvSpPr>
          <p:spPr>
            <a:xfrm>
              <a:off x="8784176" y="2101856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7" name="Oval 126"/>
            <p:cNvSpPr/>
            <p:nvPr/>
          </p:nvSpPr>
          <p:spPr>
            <a:xfrm>
              <a:off x="9246430" y="2101643"/>
              <a:ext cx="156640" cy="73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708" y="3723453"/>
            <a:ext cx="10287000" cy="30006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46353" y="2222396"/>
            <a:ext cx="2562073" cy="1077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 smtClean="0"/>
              <a:t>ML model: Hidden layers: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/>
              <a:t>1 Fully connected 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/>
              <a:t>1 Up-sampling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/>
              <a:t>3 CNN layers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2863896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446955" y="1177450"/>
                <a:ext cx="9248753" cy="1478367"/>
              </a:xfrm>
              <a:ln>
                <a:solidFill>
                  <a:srgbClr val="FF0000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IN" sz="1600" b="1" dirty="0" smtClean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Custom Loss function</a:t>
                </a:r>
                <a:r>
                  <a:rPr lang="en-IN" sz="1600" dirty="0" smtClean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: binary cross entropy with weights where </a:t>
                </a:r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 </m:t>
                    </m:r>
                    <m:sSub>
                      <m:sSubPr>
                        <m:ctrlPr>
                          <a:rPr lang="en-IN" sz="1600" i="1"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sSubPr>
                      <m:e>
                        <m:r>
                          <a:rPr lang="en-IN" sz="1600" i="1"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  <m:t>𝑤</m:t>
                        </m:r>
                      </m:e>
                      <m:sub>
                        <m:r>
                          <a:rPr lang="en-IN" sz="1600" i="1"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  <m:t>1</m:t>
                        </m:r>
                      </m:sub>
                    </m:sSub>
                    <m:r>
                      <a:rPr lang="en-IN" sz="1600" b="0" i="0" smtClean="0"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=10 </m:t>
                    </m:r>
                  </m:oMath>
                </a14:m>
                <a:r>
                  <a:rPr lang="en-IN" sz="1600" dirty="0" smtClean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and </a:t>
                </a:r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 </m:t>
                    </m:r>
                    <m:sSub>
                      <m:sSubPr>
                        <m:ctrlPr>
                          <a:rPr lang="en-IN" sz="1600" i="1" smtClean="0"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sSubPr>
                      <m:e>
                        <m:r>
                          <a:rPr lang="en-IN" sz="1600" i="1"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  <m:t>𝑤</m:t>
                        </m:r>
                      </m:e>
                      <m:sub>
                        <m:r>
                          <a:rPr lang="en-IN" sz="1600" b="0" i="1" smtClean="0"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  <m:t>0</m:t>
                        </m:r>
                      </m:sub>
                    </m:sSub>
                    <m:r>
                      <a:rPr lang="en-IN" sz="1600" b="0" i="1" smtClean="0"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=1</m:t>
                    </m:r>
                  </m:oMath>
                </a14:m>
                <a:r>
                  <a:rPr lang="en-IN" sz="1600" dirty="0" smtClean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. </a:t>
                </a:r>
              </a:p>
              <a:p>
                <a:pPr lvl="1"/>
                <a:r>
                  <a:rPr lang="en-IN" sz="1600" dirty="0" smtClean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As the data is sparse, training is skewed towards the label ‘1’. </a:t>
                </a:r>
              </a:p>
              <a:p>
                <a:pPr marL="568048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0" i="1" smtClean="0">
                          <a:latin typeface="Cambria Math" panose="02040503050406030204" pitchFamily="18" charset="0"/>
                          <a:ea typeface="Malgun Gothic" panose="020B0503020000020004" pitchFamily="34" charset="-127"/>
                        </a:rPr>
                        <m:t>𝐿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  <a:ea typeface="Malgun Gothic" panose="020B0503020000020004" pitchFamily="34" charset="-127"/>
                        </a:rPr>
                        <m:t>=−</m:t>
                      </m:r>
                      <m:f>
                        <m:fPr>
                          <m:ctrlPr>
                            <a:rPr lang="en-IN" sz="1600" b="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IN" sz="1600" b="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  <m:t>1</m:t>
                          </m:r>
                        </m:num>
                        <m:den>
                          <m:r>
                            <a:rPr lang="en-IN" sz="1600" b="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1600" b="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  <m:t>𝐼</m:t>
                          </m:r>
                          <m:r>
                            <a:rPr lang="pt-BR" sz="160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  <m:t>=1</m:t>
                          </m:r>
                        </m:sub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dPr>
                            <m:e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1600" b="0" i="0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IN" sz="1600" b="0" i="1" smtClean="0">
                                              <a:latin typeface="Cambria Math" panose="02040503050406030204" pitchFamily="18" charset="0"/>
                                              <a:ea typeface="Malgun Gothic" panose="020B0503020000020004" pitchFamily="34" charset="-127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1600" b="0" i="1" smtClean="0">
                                                  <a:latin typeface="Cambria Math" panose="02040503050406030204" pitchFamily="18" charset="0"/>
                                                  <a:ea typeface="Malgun Gothic" panose="020B0503020000020004" pitchFamily="34" charset="-12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1600" b="0" i="1" smtClean="0">
                                                  <a:latin typeface="Cambria Math" panose="02040503050406030204" pitchFamily="18" charset="0"/>
                                                  <a:ea typeface="Malgun Gothic" panose="020B0503020000020004" pitchFamily="34" charset="-127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1600" b="0" i="1" smtClean="0">
                                                  <a:latin typeface="Cambria Math" panose="02040503050406030204" pitchFamily="18" charset="0"/>
                                                  <a:ea typeface="Malgun Gothic" panose="020B0503020000020004" pitchFamily="34" charset="-127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pt-BR" sz="1600" i="1" smtClean="0"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  <m:t> (1−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</m:ctrlPr>
                                </m:funcPr>
                                <m:fName>
                                  <m:r>
                                    <a:rPr lang="en-IN" sz="1600" b="0" i="0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)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160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</a:rPr>
                                        <m:t>1−</m:t>
                                      </m:r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IN" sz="1600" i="1">
                                              <a:latin typeface="Cambria Math" panose="02040503050406030204" pitchFamily="18" charset="0"/>
                                              <a:ea typeface="Malgun Gothic" panose="020B0503020000020004" pitchFamily="34" charset="-127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1600" i="1">
                                                  <a:latin typeface="Cambria Math" panose="02040503050406030204" pitchFamily="18" charset="0"/>
                                                  <a:ea typeface="Malgun Gothic" panose="020B0503020000020004" pitchFamily="34" charset="-12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1600" i="1">
                                                  <a:latin typeface="Cambria Math" panose="02040503050406030204" pitchFamily="18" charset="0"/>
                                                  <a:ea typeface="Malgun Gothic" panose="020B0503020000020004" pitchFamily="34" charset="-127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1600" i="1">
                                                  <a:latin typeface="Cambria Math" panose="02040503050406030204" pitchFamily="18" charset="0"/>
                                                  <a:ea typeface="Malgun Gothic" panose="020B0503020000020004" pitchFamily="34" charset="-127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IN" sz="1600" b="0" dirty="0" smtClean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446955" y="1177450"/>
                <a:ext cx="9248753" cy="1478367"/>
              </a:xfrm>
              <a:blipFill>
                <a:blip r:embed="rId3"/>
                <a:stretch>
                  <a:fillRect l="-1184" t="-122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109909" y="223171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Training parameters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6955" y="3044961"/>
            <a:ext cx="3965553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Total training samples : 3400 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Area 1 : 2400 samples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Area 3: 1000 samples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Validation samples : 350 (consisting of both the areas)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Test data: 529 sample of Area </a:t>
            </a:r>
            <a:r>
              <a:rPr lang="en-IN" sz="1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endParaRPr lang="en-IN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9926" y="4806453"/>
            <a:ext cx="4002582" cy="1169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Optimizer: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Adam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learning </a:t>
            </a: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rate of 0.0005 </a:t>
            </a:r>
            <a:endParaRPr lang="en-IN" sz="1400" dirty="0" smtClean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Decay </a:t>
            </a: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rate: 0.9 every 10000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Epochs =100, batch size : 32. 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55D0ACE-7AC2-44D2-8FFD-19A357060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585" y="3044961"/>
            <a:ext cx="4441536" cy="333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74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155126" y="163345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Evaluation for the challenge 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3618DE-78E8-453E-8F2E-2E56686BA8FC}"/>
              </a:ext>
            </a:extLst>
          </p:cNvPr>
          <p:cNvSpPr/>
          <p:nvPr/>
        </p:nvSpPr>
        <p:spPr bwMode="auto">
          <a:xfrm>
            <a:off x="6826811" y="3709981"/>
            <a:ext cx="1768116" cy="54180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>
              <a:defRPr/>
            </a:pPr>
            <a:r>
              <a:rPr lang="en-US" sz="1200" b="1" kern="0" dirty="0">
                <a:solidFill>
                  <a:prstClr val="black"/>
                </a:solidFill>
                <a:latin typeface="Calibri" panose="020F0502020204030204"/>
              </a:rPr>
              <a:t>Output: LiDAR Point Clouds </a:t>
            </a:r>
            <a:endParaRPr kumimoji="0" lang="en-US" sz="1200" b="1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4FE774-33CD-48B5-8D09-00E4BD38AD57}"/>
              </a:ext>
            </a:extLst>
          </p:cNvPr>
          <p:cNvCxnSpPr>
            <a:cxnSpLocks/>
            <a:endCxn id="6" idx="1"/>
          </p:cNvCxnSpPr>
          <p:nvPr/>
        </p:nvCxnSpPr>
        <p:spPr bwMode="auto">
          <a:xfrm>
            <a:off x="5226406" y="3980884"/>
            <a:ext cx="160040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04A03B-44BF-40E9-A624-482C7BEDAA28}"/>
              </a:ext>
            </a:extLst>
          </p:cNvPr>
          <p:cNvCxnSpPr/>
          <p:nvPr/>
        </p:nvCxnSpPr>
        <p:spPr>
          <a:xfrm>
            <a:off x="2012174" y="3974879"/>
            <a:ext cx="1413084" cy="600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C3B7880-CC64-40A3-8614-9C97CE7CAA6D}"/>
              </a:ext>
            </a:extLst>
          </p:cNvPr>
          <p:cNvSpPr/>
          <p:nvPr/>
        </p:nvSpPr>
        <p:spPr bwMode="auto">
          <a:xfrm>
            <a:off x="9746404" y="2734080"/>
            <a:ext cx="1801148" cy="541805"/>
          </a:xfrm>
          <a:prstGeom prst="rect">
            <a:avLst/>
          </a:prstGeom>
          <a:solidFill>
            <a:srgbClr val="3FD5BA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Ground Truth: LiDAR Evaluation dataset</a:t>
            </a:r>
            <a:endParaRPr kumimoji="0" lang="en-US" sz="1200" b="1" i="0" u="none" strike="noStrike" kern="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4169619-1382-43D0-B04E-79023574A68B}"/>
              </a:ext>
            </a:extLst>
          </p:cNvPr>
          <p:cNvSpPr/>
          <p:nvPr/>
        </p:nvSpPr>
        <p:spPr>
          <a:xfrm>
            <a:off x="9312983" y="3703975"/>
            <a:ext cx="2667990" cy="5418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Evaluation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7C9EDF-DE30-42B6-9E49-8F07478CCA64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 bwMode="auto">
          <a:xfrm>
            <a:off x="10646978" y="3275885"/>
            <a:ext cx="0" cy="428089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55809F-5718-48DA-A811-2E666D8C3DCF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 bwMode="auto">
          <a:xfrm flipV="1">
            <a:off x="8594926" y="3974879"/>
            <a:ext cx="718057" cy="600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E8B0734-DBBF-492C-BC9E-2D098B95A74A}"/>
              </a:ext>
            </a:extLst>
          </p:cNvPr>
          <p:cNvSpPr/>
          <p:nvPr/>
        </p:nvSpPr>
        <p:spPr bwMode="auto">
          <a:xfrm>
            <a:off x="3425258" y="3086215"/>
            <a:ext cx="1801148" cy="1789337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200" b="1" kern="0">
                <a:solidFill>
                  <a:prstClr val="black"/>
                </a:solidFill>
                <a:latin typeface="Calibri" panose="020F0502020204030204"/>
              </a:rPr>
              <a:t>Trained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0E389E-8846-4AFC-80D0-EC783AB32D36}"/>
              </a:ext>
            </a:extLst>
          </p:cNvPr>
          <p:cNvSpPr txBox="1"/>
          <p:nvPr/>
        </p:nvSpPr>
        <p:spPr>
          <a:xfrm>
            <a:off x="211025" y="5823164"/>
            <a:ext cx="9216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Training and evaluation dataset are collected in different areas of the room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8CF268-06F5-4B22-82BB-58F265F2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75" y="1995704"/>
            <a:ext cx="1918731" cy="1439049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6F897232-C5CE-4910-A305-0AC69280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869" y="2197390"/>
            <a:ext cx="1918731" cy="126228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F2FAD6-64A4-4FDB-A842-A79940D85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9333" y="1158841"/>
            <a:ext cx="1858219" cy="126187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BD2D88-C30B-4D6F-BCF8-FB5E9D9DE25E}"/>
              </a:ext>
            </a:extLst>
          </p:cNvPr>
          <p:cNvSpPr/>
          <p:nvPr/>
        </p:nvSpPr>
        <p:spPr bwMode="auto">
          <a:xfrm>
            <a:off x="211025" y="3608982"/>
            <a:ext cx="1801148" cy="802391"/>
          </a:xfrm>
          <a:prstGeom prst="rect">
            <a:avLst/>
          </a:prstGeom>
          <a:solidFill>
            <a:srgbClr val="7CC8EC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 defTabSz="914400"/>
            <a:r>
              <a:rPr lang="en-US" sz="1200" b="1" kern="0" dirty="0">
                <a:solidFill>
                  <a:prstClr val="black"/>
                </a:solidFill>
              </a:rPr>
              <a:t>Input Data: RF Data Evaluation Dataset</a:t>
            </a:r>
            <a:r>
              <a:rPr lang="en-US" sz="1200" b="1" kern="0" baseline="30000" dirty="0">
                <a:solidFill>
                  <a:prstClr val="black"/>
                </a:solidFill>
              </a:rPr>
              <a:t> </a:t>
            </a:r>
            <a:endParaRPr lang="en-US" sz="1200" b="1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2572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155126" y="163345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Evaluation Metric for the challenge 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41D14A-4930-4CF7-9858-3CB3A2FDADE8}"/>
              </a:ext>
            </a:extLst>
          </p:cNvPr>
          <p:cNvSpPr/>
          <p:nvPr/>
        </p:nvSpPr>
        <p:spPr>
          <a:xfrm>
            <a:off x="6524602" y="3739292"/>
            <a:ext cx="4391025" cy="24400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4C63BD-3F01-4723-9B41-A553F9010356}"/>
              </a:ext>
            </a:extLst>
          </p:cNvPr>
          <p:cNvCxnSpPr>
            <a:cxnSpLocks/>
          </p:cNvCxnSpPr>
          <p:nvPr/>
        </p:nvCxnSpPr>
        <p:spPr>
          <a:xfrm flipV="1">
            <a:off x="7821519" y="5589709"/>
            <a:ext cx="39851" cy="383347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7539BB-728A-4016-A232-B9A16BC2D98A}"/>
              </a:ext>
            </a:extLst>
          </p:cNvPr>
          <p:cNvCxnSpPr>
            <a:cxnSpLocks/>
          </p:cNvCxnSpPr>
          <p:nvPr/>
        </p:nvCxnSpPr>
        <p:spPr>
          <a:xfrm flipH="1">
            <a:off x="9015587" y="3896577"/>
            <a:ext cx="285252" cy="581575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0FBFB0C-EE08-41FC-B4B1-DF7F4780AAF2}"/>
              </a:ext>
            </a:extLst>
          </p:cNvPr>
          <p:cNvSpPr/>
          <p:nvPr/>
        </p:nvSpPr>
        <p:spPr>
          <a:xfrm>
            <a:off x="8884717" y="4335103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20E143-C589-43C8-8D3C-CA569A28895F}"/>
              </a:ext>
            </a:extLst>
          </p:cNvPr>
          <p:cNvSpPr/>
          <p:nvPr/>
        </p:nvSpPr>
        <p:spPr>
          <a:xfrm>
            <a:off x="8153077" y="4668281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8E3416-DF05-4DFF-B7CA-6F482A696321}"/>
              </a:ext>
            </a:extLst>
          </p:cNvPr>
          <p:cNvSpPr/>
          <p:nvPr/>
        </p:nvSpPr>
        <p:spPr>
          <a:xfrm>
            <a:off x="7697325" y="5826922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3C2832-ADF4-4742-B15C-1B9862F3180F}"/>
              </a:ext>
            </a:extLst>
          </p:cNvPr>
          <p:cNvCxnSpPr>
            <a:cxnSpLocks/>
          </p:cNvCxnSpPr>
          <p:nvPr/>
        </p:nvCxnSpPr>
        <p:spPr>
          <a:xfrm flipV="1">
            <a:off x="10120487" y="5231616"/>
            <a:ext cx="318392" cy="80069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E37B09E-B3ED-4E53-A62B-8F4F84319ABD}"/>
              </a:ext>
            </a:extLst>
          </p:cNvPr>
          <p:cNvSpPr/>
          <p:nvPr/>
        </p:nvSpPr>
        <p:spPr>
          <a:xfrm>
            <a:off x="9989617" y="5181785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733A4CB-8697-4019-B724-9F6F35CD5CE1}"/>
              </a:ext>
            </a:extLst>
          </p:cNvPr>
          <p:cNvSpPr/>
          <p:nvPr/>
        </p:nvSpPr>
        <p:spPr>
          <a:xfrm>
            <a:off x="10308009" y="5101716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EED6ED-FD5B-4917-9C99-5D0A9D59DBDA}"/>
              </a:ext>
            </a:extLst>
          </p:cNvPr>
          <p:cNvCxnSpPr>
            <a:cxnSpLocks/>
          </p:cNvCxnSpPr>
          <p:nvPr/>
        </p:nvCxnSpPr>
        <p:spPr>
          <a:xfrm flipH="1" flipV="1">
            <a:off x="9146457" y="5534859"/>
            <a:ext cx="46051" cy="373608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6D3F6647-A662-4AFB-882C-5481359D661D}"/>
              </a:ext>
            </a:extLst>
          </p:cNvPr>
          <p:cNvSpPr/>
          <p:nvPr/>
        </p:nvSpPr>
        <p:spPr>
          <a:xfrm>
            <a:off x="9067279" y="5777596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827960D-3808-4975-B184-147E236968FB}"/>
              </a:ext>
            </a:extLst>
          </p:cNvPr>
          <p:cNvSpPr/>
          <p:nvPr/>
        </p:nvSpPr>
        <p:spPr>
          <a:xfrm>
            <a:off x="9015587" y="5409296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7889378-66DC-4EBB-8338-6CE7B030B7E1}"/>
              </a:ext>
            </a:extLst>
          </p:cNvPr>
          <p:cNvSpPr/>
          <p:nvPr/>
        </p:nvSpPr>
        <p:spPr>
          <a:xfrm>
            <a:off x="7087725" y="5217322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D4FFCD8-695A-4290-86AE-47C060798F76}"/>
              </a:ext>
            </a:extLst>
          </p:cNvPr>
          <p:cNvSpPr/>
          <p:nvPr/>
        </p:nvSpPr>
        <p:spPr>
          <a:xfrm>
            <a:off x="7727685" y="5474102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ADCB46-784C-46F2-9964-5508BA6ED8A9}"/>
              </a:ext>
            </a:extLst>
          </p:cNvPr>
          <p:cNvSpPr/>
          <p:nvPr/>
        </p:nvSpPr>
        <p:spPr>
          <a:xfrm>
            <a:off x="1276372" y="3739292"/>
            <a:ext cx="4391025" cy="24400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9A151B-5E04-4E98-A009-309871C15506}"/>
              </a:ext>
            </a:extLst>
          </p:cNvPr>
          <p:cNvCxnSpPr>
            <a:cxnSpLocks/>
          </p:cNvCxnSpPr>
          <p:nvPr/>
        </p:nvCxnSpPr>
        <p:spPr>
          <a:xfrm>
            <a:off x="1965440" y="5353344"/>
            <a:ext cx="647700" cy="26504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FCC4D7-D433-47E2-8DAD-A8BD0823C66D}"/>
              </a:ext>
            </a:extLst>
          </p:cNvPr>
          <p:cNvCxnSpPr>
            <a:cxnSpLocks/>
          </p:cNvCxnSpPr>
          <p:nvPr/>
        </p:nvCxnSpPr>
        <p:spPr>
          <a:xfrm flipV="1">
            <a:off x="2556657" y="5618390"/>
            <a:ext cx="56483" cy="3546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B7EE7A-412A-403A-8655-677056FB56A6}"/>
              </a:ext>
            </a:extLst>
          </p:cNvPr>
          <p:cNvCxnSpPr>
            <a:cxnSpLocks/>
          </p:cNvCxnSpPr>
          <p:nvPr/>
        </p:nvCxnSpPr>
        <p:spPr>
          <a:xfrm flipV="1">
            <a:off x="3035717" y="4465973"/>
            <a:ext cx="731640" cy="3331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4E06789-E9A8-46E9-9A9D-D0D3B8F5DE1C}"/>
              </a:ext>
            </a:extLst>
          </p:cNvPr>
          <p:cNvCxnSpPr>
            <a:cxnSpLocks/>
          </p:cNvCxnSpPr>
          <p:nvPr/>
        </p:nvCxnSpPr>
        <p:spPr>
          <a:xfrm flipH="1">
            <a:off x="3767357" y="3904765"/>
            <a:ext cx="285252" cy="5831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2AB6FC1-3FD5-4106-B137-D3C70D7C7452}"/>
              </a:ext>
            </a:extLst>
          </p:cNvPr>
          <p:cNvCxnSpPr>
            <a:cxnSpLocks/>
          </p:cNvCxnSpPr>
          <p:nvPr/>
        </p:nvCxnSpPr>
        <p:spPr>
          <a:xfrm flipV="1">
            <a:off x="4872257" y="5242832"/>
            <a:ext cx="318392" cy="7619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03F7D49-CC67-4941-8EDA-686EC8535B47}"/>
              </a:ext>
            </a:extLst>
          </p:cNvPr>
          <p:cNvSpPr/>
          <p:nvPr/>
        </p:nvSpPr>
        <p:spPr>
          <a:xfrm>
            <a:off x="3636487" y="4335103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E8468F-8424-49E0-B5BD-FC7073F4322B}"/>
              </a:ext>
            </a:extLst>
          </p:cNvPr>
          <p:cNvSpPr/>
          <p:nvPr/>
        </p:nvSpPr>
        <p:spPr>
          <a:xfrm>
            <a:off x="2904847" y="4668281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3A0188C-F9CA-449C-AD65-32FD132557D7}"/>
              </a:ext>
            </a:extLst>
          </p:cNvPr>
          <p:cNvSpPr/>
          <p:nvPr/>
        </p:nvSpPr>
        <p:spPr>
          <a:xfrm>
            <a:off x="2449095" y="5826922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51D5B04-5C43-4DAE-AB98-2FA7D43919A0}"/>
              </a:ext>
            </a:extLst>
          </p:cNvPr>
          <p:cNvSpPr/>
          <p:nvPr/>
        </p:nvSpPr>
        <p:spPr>
          <a:xfrm>
            <a:off x="4741387" y="5181785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6B41CF-35B2-4F91-B0D9-CFFF0DB66300}"/>
              </a:ext>
            </a:extLst>
          </p:cNvPr>
          <p:cNvSpPr/>
          <p:nvPr/>
        </p:nvSpPr>
        <p:spPr>
          <a:xfrm>
            <a:off x="5059779" y="5101716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0DDA7D-9BE5-4264-9157-F94B7BB56F9A}"/>
              </a:ext>
            </a:extLst>
          </p:cNvPr>
          <p:cNvCxnSpPr>
            <a:cxnSpLocks/>
          </p:cNvCxnSpPr>
          <p:nvPr/>
        </p:nvCxnSpPr>
        <p:spPr>
          <a:xfrm flipH="1" flipV="1">
            <a:off x="3898227" y="5541706"/>
            <a:ext cx="61843" cy="377376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8FEBD356-08D3-46EB-942F-31B60E774C54}"/>
              </a:ext>
            </a:extLst>
          </p:cNvPr>
          <p:cNvSpPr/>
          <p:nvPr/>
        </p:nvSpPr>
        <p:spPr>
          <a:xfrm>
            <a:off x="3819049" y="5777596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AF5B56-C1A0-46F1-8F6C-9C510EF32990}"/>
              </a:ext>
            </a:extLst>
          </p:cNvPr>
          <p:cNvSpPr/>
          <p:nvPr/>
        </p:nvSpPr>
        <p:spPr>
          <a:xfrm>
            <a:off x="3767357" y="5409296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1C25C21-3016-4291-8200-B17F37F2BB32}"/>
              </a:ext>
            </a:extLst>
          </p:cNvPr>
          <p:cNvSpPr/>
          <p:nvPr/>
        </p:nvSpPr>
        <p:spPr>
          <a:xfrm>
            <a:off x="1839495" y="5217322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72A2D79-0358-41DB-A0AE-81C1594BBBED}"/>
              </a:ext>
            </a:extLst>
          </p:cNvPr>
          <p:cNvSpPr/>
          <p:nvPr/>
        </p:nvSpPr>
        <p:spPr>
          <a:xfrm>
            <a:off x="2479455" y="5474102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1FDB520-B729-456C-8B9D-143FBEEDBE3C}"/>
              </a:ext>
            </a:extLst>
          </p:cNvPr>
          <p:cNvSpPr/>
          <p:nvPr/>
        </p:nvSpPr>
        <p:spPr>
          <a:xfrm>
            <a:off x="3921739" y="3768563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C98BD23-5C1C-436F-AEC0-83862F5B6BAF}"/>
              </a:ext>
            </a:extLst>
          </p:cNvPr>
          <p:cNvSpPr/>
          <p:nvPr/>
        </p:nvSpPr>
        <p:spPr>
          <a:xfrm>
            <a:off x="9169969" y="3768563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F639EA-DAC4-42F4-A223-92E7816D05AB}"/>
              </a:ext>
            </a:extLst>
          </p:cNvPr>
          <p:cNvSpPr/>
          <p:nvPr/>
        </p:nvSpPr>
        <p:spPr>
          <a:xfrm>
            <a:off x="10915627" y="1864140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F056058-8E90-4DB2-9E8C-30335DE88BDE}"/>
              </a:ext>
            </a:extLst>
          </p:cNvPr>
          <p:cNvSpPr/>
          <p:nvPr/>
        </p:nvSpPr>
        <p:spPr>
          <a:xfrm>
            <a:off x="10891000" y="2305929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D07507C-2B9A-41AA-A8D9-E07F5AAD24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86096" y="1886819"/>
            <a:ext cx="227048" cy="21638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97BD031-86E3-46CD-AFE7-B1BE795E3F1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586096" y="2305929"/>
            <a:ext cx="233143" cy="216381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723DC3-2B26-4CDD-BF90-E27A05F11754}"/>
              </a:ext>
            </a:extLst>
          </p:cNvPr>
          <p:cNvCxnSpPr>
            <a:cxnSpLocks/>
          </p:cNvCxnSpPr>
          <p:nvPr/>
        </p:nvCxnSpPr>
        <p:spPr>
          <a:xfrm flipH="1">
            <a:off x="4624563" y="2647602"/>
            <a:ext cx="770551" cy="885602"/>
          </a:xfrm>
          <a:prstGeom prst="line">
            <a:avLst/>
          </a:prstGeom>
          <a:ln w="508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1D4DBAE-57F6-462D-8502-44A1E6E712BB}"/>
              </a:ext>
            </a:extLst>
          </p:cNvPr>
          <p:cNvCxnSpPr>
            <a:cxnSpLocks/>
          </p:cNvCxnSpPr>
          <p:nvPr/>
        </p:nvCxnSpPr>
        <p:spPr>
          <a:xfrm>
            <a:off x="7488066" y="2647602"/>
            <a:ext cx="770551" cy="885602"/>
          </a:xfrm>
          <a:prstGeom prst="line">
            <a:avLst/>
          </a:prstGeom>
          <a:ln w="50800">
            <a:solidFill>
              <a:schemeClr val="accent3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046F9B1-A77C-42A5-B836-86FC6D79C0C5}"/>
              </a:ext>
            </a:extLst>
          </p:cNvPr>
          <p:cNvSpPr txBox="1"/>
          <p:nvPr/>
        </p:nvSpPr>
        <p:spPr>
          <a:xfrm>
            <a:off x="2479455" y="1323396"/>
            <a:ext cx="6333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Chamfer Distance </a:t>
            </a:r>
            <a:r>
              <a:rPr lang="en-US" dirty="0"/>
              <a:t>measures discrepancies between point clouds.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933793" y="1824706"/>
            <a:ext cx="163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Predicted PCD:</a:t>
            </a:r>
            <a:endParaRPr lang="en-IN" dirty="0"/>
          </a:p>
        </p:txBody>
      </p:sp>
      <p:sp>
        <p:nvSpPr>
          <p:cNvPr id="46" name="TextBox 45"/>
          <p:cNvSpPr txBox="1"/>
          <p:nvPr/>
        </p:nvSpPr>
        <p:spPr>
          <a:xfrm>
            <a:off x="9277327" y="2209714"/>
            <a:ext cx="1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LIDAR PCD: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046F9B1-A77C-42A5-B836-86FC6D79C0C5}"/>
                  </a:ext>
                </a:extLst>
              </p:cNvPr>
              <p:cNvSpPr txBox="1"/>
              <p:nvPr/>
            </p:nvSpPr>
            <p:spPr>
              <a:xfrm>
                <a:off x="2548932" y="1770335"/>
                <a:ext cx="6333619" cy="808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𝐶𝐷</m:t>
                          </m:r>
                        </m:sub>
                      </m:sSub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∈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 ∈</m:t>
                                  </m:r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func>
                        </m:e>
                      </m:nary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∈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 ∈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046F9B1-A77C-42A5-B836-86FC6D79C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932" y="1770335"/>
                <a:ext cx="6333619" cy="8084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189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0" y="212660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Evaluation : Error analysis on testing data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C55D0ACE-7AC2-44D2-8FFD-19A357060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44" y="1787525"/>
            <a:ext cx="5334000" cy="4000500"/>
          </a:xfrm>
          <a:prstGeom prst="rect">
            <a:avLst/>
          </a:prstGeo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1BD03633-2FC1-4ED0-AB52-BB3976B40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569" y="17875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63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Motivation : Communication waves to create Digital world 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09B814A-69CD-4C5D-96B2-1029E4604E03}"/>
              </a:ext>
            </a:extLst>
          </p:cNvPr>
          <p:cNvSpPr/>
          <p:nvPr/>
        </p:nvSpPr>
        <p:spPr>
          <a:xfrm>
            <a:off x="8952330" y="941007"/>
            <a:ext cx="2818186" cy="38060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8EE85B6-A52F-4523-A383-5506EF476596}"/>
              </a:ext>
            </a:extLst>
          </p:cNvPr>
          <p:cNvSpPr/>
          <p:nvPr/>
        </p:nvSpPr>
        <p:spPr>
          <a:xfrm>
            <a:off x="6220495" y="942357"/>
            <a:ext cx="2731834" cy="38060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071E46-BEE6-4394-A90C-9E7986ABBB7B}"/>
              </a:ext>
            </a:extLst>
          </p:cNvPr>
          <p:cNvSpPr/>
          <p:nvPr/>
        </p:nvSpPr>
        <p:spPr>
          <a:xfrm>
            <a:off x="6220496" y="952516"/>
            <a:ext cx="5550020" cy="380608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3AD3C7A-B113-44F6-B2AE-0810F399863D}"/>
              </a:ext>
            </a:extLst>
          </p:cNvPr>
          <p:cNvSpPr txBox="1"/>
          <p:nvPr/>
        </p:nvSpPr>
        <p:spPr>
          <a:xfrm>
            <a:off x="6651041" y="935949"/>
            <a:ext cx="18707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/>
              <a:t>Physical world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3DDC82B-09A9-4897-B01B-C5F3AFC8AC75}"/>
              </a:ext>
            </a:extLst>
          </p:cNvPr>
          <p:cNvSpPr txBox="1"/>
          <p:nvPr/>
        </p:nvSpPr>
        <p:spPr>
          <a:xfrm>
            <a:off x="9508356" y="937287"/>
            <a:ext cx="1706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/>
              <a:t>Digital world </a:t>
            </a:r>
          </a:p>
        </p:txBody>
      </p:sp>
      <p:pic>
        <p:nvPicPr>
          <p:cNvPr id="77" name="Picture 5" descr="IMG_1811.JPG">
            <a:extLst>
              <a:ext uri="{FF2B5EF4-FFF2-40B4-BE49-F238E27FC236}">
                <a16:creationId xmlns:a16="http://schemas.microsoft.com/office/drawing/2014/main" id="{2F0496DF-1725-4861-AB5E-E02ECAA4C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29" y="2154027"/>
            <a:ext cx="1870742" cy="1403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8" name="Picture 7">
            <a:extLst>
              <a:ext uri="{FF2B5EF4-FFF2-40B4-BE49-F238E27FC236}">
                <a16:creationId xmlns:a16="http://schemas.microsoft.com/office/drawing/2014/main" id="{8E50594B-6CD2-455C-94F3-5FEADE943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995" y="2219824"/>
            <a:ext cx="1897689" cy="12484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9" name="Arrow: Right 16">
            <a:extLst>
              <a:ext uri="{FF2B5EF4-FFF2-40B4-BE49-F238E27FC236}">
                <a16:creationId xmlns:a16="http://schemas.microsoft.com/office/drawing/2014/main" id="{6CAB9A57-CFDB-4C6C-9BB6-2B029B04F77B}"/>
              </a:ext>
            </a:extLst>
          </p:cNvPr>
          <p:cNvSpPr/>
          <p:nvPr/>
        </p:nvSpPr>
        <p:spPr>
          <a:xfrm>
            <a:off x="8415443" y="2393027"/>
            <a:ext cx="1192385" cy="431918"/>
          </a:xfrm>
          <a:prstGeom prst="rightArrow">
            <a:avLst/>
          </a:prstGeom>
          <a:ln w="254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ISAC + AI/ML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6B1846F-8B4C-4390-B1CD-FBD6B504190A}"/>
              </a:ext>
            </a:extLst>
          </p:cNvPr>
          <p:cNvSpPr/>
          <p:nvPr/>
        </p:nvSpPr>
        <p:spPr>
          <a:xfrm>
            <a:off x="246621" y="926139"/>
            <a:ext cx="5212035" cy="4032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0B2C57F-3191-4AD3-B9E1-E39739F62BD9}"/>
              </a:ext>
            </a:extLst>
          </p:cNvPr>
          <p:cNvSpPr txBox="1"/>
          <p:nvPr/>
        </p:nvSpPr>
        <p:spPr>
          <a:xfrm>
            <a:off x="1980703" y="3968044"/>
            <a:ext cx="1901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ISAC Networks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E7789A14-95FB-41EA-8E22-A05E3BCBC30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269" y="3157364"/>
            <a:ext cx="820373" cy="82204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5AAA1DD0-98B8-47BC-BF17-BACCAC31E4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634" y="2580076"/>
            <a:ext cx="820373" cy="822048"/>
          </a:xfrm>
          <a:prstGeom prst="rect">
            <a:avLst/>
          </a:prstGeom>
        </p:spPr>
      </p:pic>
      <p:cxnSp>
        <p:nvCxnSpPr>
          <p:cNvPr id="84" name="直接箭头连接符 13">
            <a:extLst>
              <a:ext uri="{FF2B5EF4-FFF2-40B4-BE49-F238E27FC236}">
                <a16:creationId xmlns:a16="http://schemas.microsoft.com/office/drawing/2014/main" id="{4F9F89A8-3924-4D15-9E69-00FB7E0F9096}"/>
              </a:ext>
            </a:extLst>
          </p:cNvPr>
          <p:cNvCxnSpPr/>
          <p:nvPr/>
        </p:nvCxnSpPr>
        <p:spPr bwMode="auto">
          <a:xfrm>
            <a:off x="3236907" y="2711313"/>
            <a:ext cx="980839" cy="370242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5" name="Graphic 44" descr="Woman with ribbon on hair">
            <a:extLst>
              <a:ext uri="{FF2B5EF4-FFF2-40B4-BE49-F238E27FC236}">
                <a16:creationId xmlns:a16="http://schemas.microsoft.com/office/drawing/2014/main" id="{2B6FBC01-D0CF-4B5B-B3FF-6515D57B1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20293" y="1121716"/>
            <a:ext cx="896977" cy="1699917"/>
          </a:xfrm>
          <a:prstGeom prst="rect">
            <a:avLst/>
          </a:prstGeom>
        </p:spPr>
      </p:pic>
      <p:cxnSp>
        <p:nvCxnSpPr>
          <p:cNvPr id="86" name="直接箭头连接符 10">
            <a:extLst>
              <a:ext uri="{FF2B5EF4-FFF2-40B4-BE49-F238E27FC236}">
                <a16:creationId xmlns:a16="http://schemas.microsoft.com/office/drawing/2014/main" id="{8D14A9E6-775C-4E3D-A48E-31CB9F7D1D3E}"/>
              </a:ext>
            </a:extLst>
          </p:cNvPr>
          <p:cNvCxnSpPr/>
          <p:nvPr/>
        </p:nvCxnSpPr>
        <p:spPr bwMode="auto">
          <a:xfrm flipV="1">
            <a:off x="1627215" y="3230828"/>
            <a:ext cx="2420780" cy="386495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13">
            <a:extLst>
              <a:ext uri="{FF2B5EF4-FFF2-40B4-BE49-F238E27FC236}">
                <a16:creationId xmlns:a16="http://schemas.microsoft.com/office/drawing/2014/main" id="{143C1E60-773A-4249-AB31-D999BD3BB7A4}"/>
              </a:ext>
            </a:extLst>
          </p:cNvPr>
          <p:cNvCxnSpPr/>
          <p:nvPr/>
        </p:nvCxnSpPr>
        <p:spPr bwMode="auto">
          <a:xfrm flipV="1">
            <a:off x="1330793" y="2779805"/>
            <a:ext cx="932763" cy="479453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463178C8-6BCF-40CE-9443-D31E205A19DA}"/>
              </a:ext>
            </a:extLst>
          </p:cNvPr>
          <p:cNvSpPr txBox="1"/>
          <p:nvPr/>
        </p:nvSpPr>
        <p:spPr>
          <a:xfrm>
            <a:off x="246621" y="4573930"/>
            <a:ext cx="5212035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/>
              <a:t>Inference using RF communication signal</a:t>
            </a:r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246621" y="5230797"/>
            <a:ext cx="5244650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dirty="0" smtClean="0"/>
              <a:t>Reuse </a:t>
            </a:r>
            <a:r>
              <a:rPr lang="en-US" b="1" dirty="0" smtClean="0"/>
              <a:t>spectrum</a:t>
            </a:r>
            <a:r>
              <a:rPr lang="en-US" dirty="0" smtClean="0"/>
              <a:t>, </a:t>
            </a:r>
            <a:r>
              <a:rPr lang="en-US" b="1" dirty="0" smtClean="0"/>
              <a:t>devices and protocols to perform both communication and sensing.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220495" y="5245447"/>
            <a:ext cx="5721598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b="1" dirty="0" smtClean="0"/>
              <a:t>Extra processing </a:t>
            </a:r>
            <a:r>
              <a:rPr lang="en-US" dirty="0" smtClean="0"/>
              <a:t>required to acquire multi-dimensional data</a:t>
            </a:r>
          </a:p>
        </p:txBody>
      </p:sp>
    </p:spTree>
    <p:extLst>
      <p:ext uri="{BB962C8B-B14F-4D97-AF65-F5344CB8AC3E}">
        <p14:creationId xmlns:p14="http://schemas.microsoft.com/office/powerpoint/2010/main" val="30017742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91958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Evaluation : </a:t>
            </a: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Error analysis on testing data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9AB62561-8FAB-4E54-8E16-9D39BEA14A94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703474" y="1943364"/>
            <a:ext cx="5171459" cy="387859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3FFB7E-0AA6-45D5-8ADF-63FD85EC4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94336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520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628072" y="2022764"/>
            <a:ext cx="1985819" cy="554182"/>
          </a:xfrm>
        </p:spPr>
        <p:txBody>
          <a:bodyPr/>
          <a:lstStyle/>
          <a:p>
            <a:pPr marL="0" indent="0">
              <a:buNone/>
            </a:pPr>
            <a:r>
              <a:rPr lang="en-IN" sz="2000" b="1" dirty="0" smtClean="0"/>
              <a:t>Questions</a:t>
            </a:r>
            <a:r>
              <a:rPr lang="en-IN" b="1" dirty="0" smtClean="0"/>
              <a:t> ?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0798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Problem statement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Problem statement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7211" y="5918853"/>
            <a:ext cx="10476074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Challenge</a:t>
            </a:r>
            <a:r>
              <a:rPr lang="en-US" sz="2400" dirty="0" smtClean="0"/>
              <a:t> : Estimate the depth map of the environment at each receiver position, using mm-wave signals + ML.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68CF268-06F5-4B22-82BB-58F265F2A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710" y="3318535"/>
            <a:ext cx="1918731" cy="1439049"/>
          </a:xfrm>
          <a:prstGeom prst="rect">
            <a:avLst/>
          </a:prstGeom>
          <a:solidFill>
            <a:schemeClr val="accent4"/>
          </a:solidFill>
          <a:ln w="28575">
            <a:solidFill>
              <a:srgbClr val="FFC000"/>
            </a:solidFill>
          </a:ln>
        </p:spPr>
      </p:pic>
      <p:grpSp>
        <p:nvGrpSpPr>
          <p:cNvPr id="2" name="Group 1"/>
          <p:cNvGrpSpPr/>
          <p:nvPr/>
        </p:nvGrpSpPr>
        <p:grpSpPr>
          <a:xfrm rot="5400000">
            <a:off x="4524617" y="756700"/>
            <a:ext cx="2032375" cy="3324098"/>
            <a:chOff x="6788492" y="737254"/>
            <a:chExt cx="2874265" cy="4147231"/>
          </a:xfrm>
        </p:grpSpPr>
        <p:pic>
          <p:nvPicPr>
            <p:cNvPr id="36" name="Picture 8" descr="New_map_TX1_ITU_Challenge.png">
              <a:extLst>
                <a:ext uri="{FF2B5EF4-FFF2-40B4-BE49-F238E27FC236}">
                  <a16:creationId xmlns:a16="http://schemas.microsoft.com/office/drawing/2014/main" id="{2019B492-1016-4D9F-B030-C670AE2B0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8492" y="737254"/>
              <a:ext cx="2874265" cy="4147231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3771EF5-A1D6-487E-897B-EA7DDFB4AE59}"/>
                </a:ext>
              </a:extLst>
            </p:cNvPr>
            <p:cNvSpPr/>
            <p:nvPr/>
          </p:nvSpPr>
          <p:spPr>
            <a:xfrm rot="16200000">
              <a:off x="7937437" y="1010571"/>
              <a:ext cx="576375" cy="4480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RX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6CC8BE3-30A6-4C30-8730-59573604D6DA}"/>
                </a:ext>
              </a:extLst>
            </p:cNvPr>
            <p:cNvSpPr/>
            <p:nvPr/>
          </p:nvSpPr>
          <p:spPr>
            <a:xfrm rot="16200000">
              <a:off x="7371796" y="3930007"/>
              <a:ext cx="582440" cy="4480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TX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531129" y="1698331"/>
            <a:ext cx="2687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One fixed transmitter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516551" y="1697485"/>
            <a:ext cx="2590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 smtClean="0"/>
              <a:t>One moving receiver</a:t>
            </a:r>
            <a:endParaRPr lang="en-US" dirty="0"/>
          </a:p>
        </p:txBody>
      </p:sp>
      <p:pic>
        <p:nvPicPr>
          <p:cNvPr id="45" name="Graphic 11">
            <a:extLst>
              <a:ext uri="{FF2B5EF4-FFF2-40B4-BE49-F238E27FC236}">
                <a16:creationId xmlns:a16="http://schemas.microsoft.com/office/drawing/2014/main" id="{BD444E4A-7BFA-454D-A769-6732B5462A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2434" t="10856" r="30529" b="9894"/>
          <a:stretch/>
        </p:blipFill>
        <p:spPr>
          <a:xfrm>
            <a:off x="7327027" y="1559225"/>
            <a:ext cx="575399" cy="92341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AE273B7-3F10-411A-AD7F-CB7773ADF4CA}"/>
              </a:ext>
            </a:extLst>
          </p:cNvPr>
          <p:cNvSpPr txBox="1"/>
          <p:nvPr/>
        </p:nvSpPr>
        <p:spPr>
          <a:xfrm>
            <a:off x="7574616" y="1361996"/>
            <a:ext cx="6556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8×8</a:t>
            </a:r>
            <a:endParaRPr lang="en-US" dirty="0"/>
          </a:p>
        </p:txBody>
      </p:sp>
      <p:pic>
        <p:nvPicPr>
          <p:cNvPr id="50" name="Graphic 13">
            <a:extLst>
              <a:ext uri="{FF2B5EF4-FFF2-40B4-BE49-F238E27FC236}">
                <a16:creationId xmlns:a16="http://schemas.microsoft.com/office/drawing/2014/main" id="{5E03A2D9-3D87-4910-9895-0AEDFFB82A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36164" t="10856" r="34125" b="10143"/>
          <a:stretch/>
        </p:blipFill>
        <p:spPr>
          <a:xfrm>
            <a:off x="3253265" y="1548233"/>
            <a:ext cx="501317" cy="99971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730C158-B7CA-4F23-8AF2-26AC4DBCDB5C}"/>
              </a:ext>
            </a:extLst>
          </p:cNvPr>
          <p:cNvSpPr txBox="1"/>
          <p:nvPr/>
        </p:nvSpPr>
        <p:spPr>
          <a:xfrm>
            <a:off x="3123840" y="1375508"/>
            <a:ext cx="4960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8×8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88C52C7-BE10-403F-BB2F-B56BFFED861F}"/>
              </a:ext>
            </a:extLst>
          </p:cNvPr>
          <p:cNvSpPr/>
          <p:nvPr/>
        </p:nvSpPr>
        <p:spPr>
          <a:xfrm>
            <a:off x="3619855" y="1439043"/>
            <a:ext cx="124174" cy="193213"/>
          </a:xfrm>
          <a:prstGeom prst="ellipse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88C52C7-BE10-403F-BB2F-B56BFFED861F}"/>
              </a:ext>
            </a:extLst>
          </p:cNvPr>
          <p:cNvSpPr/>
          <p:nvPr/>
        </p:nvSpPr>
        <p:spPr>
          <a:xfrm>
            <a:off x="7333143" y="1467755"/>
            <a:ext cx="124174" cy="193213"/>
          </a:xfrm>
          <a:prstGeom prst="ellipse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1"/>
          <p:cNvSpPr txBox="1">
            <a:spLocks/>
          </p:cNvSpPr>
          <p:nvPr/>
        </p:nvSpPr>
        <p:spPr>
          <a:xfrm>
            <a:off x="406536" y="4450223"/>
            <a:ext cx="11197884" cy="390662"/>
          </a:xfrm>
          <a:prstGeom prst="rect">
            <a:avLst/>
          </a:prstGeom>
        </p:spPr>
        <p:txBody>
          <a:bodyPr vert="horz" lIns="0" tIns="39832" rIns="79659" bIns="39832" rtlCol="0">
            <a:normAutofit/>
          </a:bodyPr>
          <a:lstStyle>
            <a:lvl1pPr marL="199164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8323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itchFamily="34" charset="0"/>
              <a:buChar char="-"/>
              <a:defRPr lang="en-US" altLang="en-US" sz="15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97485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6648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5809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smtClean="0"/>
              <a:t>Evaluation</a:t>
            </a:r>
            <a:r>
              <a:rPr lang="en-IN" dirty="0" smtClean="0"/>
              <a:t> :</a:t>
            </a:r>
          </a:p>
          <a:p>
            <a:endParaRPr lang="en-IN" dirty="0"/>
          </a:p>
        </p:txBody>
      </p:sp>
      <p:sp>
        <p:nvSpPr>
          <p:cNvPr id="40" name="Content Placeholder 1"/>
          <p:cNvSpPr txBox="1">
            <a:spLocks/>
          </p:cNvSpPr>
          <p:nvPr/>
        </p:nvSpPr>
        <p:spPr>
          <a:xfrm>
            <a:off x="280702" y="847117"/>
            <a:ext cx="11197884" cy="390662"/>
          </a:xfrm>
          <a:prstGeom prst="rect">
            <a:avLst/>
          </a:prstGeom>
        </p:spPr>
        <p:txBody>
          <a:bodyPr vert="horz" lIns="0" tIns="39832" rIns="79659" bIns="39832" rtlCol="0">
            <a:normAutofit/>
          </a:bodyPr>
          <a:lstStyle>
            <a:lvl1pPr marL="199164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8323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itchFamily="34" charset="0"/>
              <a:buChar char="-"/>
              <a:defRPr lang="en-US" altLang="en-US" sz="15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97485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6648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5809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smtClean="0"/>
              <a:t>Input : 	</a:t>
            </a:r>
            <a:r>
              <a:rPr lang="en-IN" sz="1600" dirty="0" smtClean="0"/>
              <a:t>MIMO </a:t>
            </a:r>
            <a:r>
              <a:rPr lang="en-IN" sz="1600" dirty="0"/>
              <a:t>channel Impulse response between </a:t>
            </a:r>
            <a:r>
              <a:rPr lang="en-IN" dirty="0" smtClean="0"/>
              <a:t> </a:t>
            </a:r>
          </a:p>
          <a:p>
            <a:endParaRPr lang="en-IN" dirty="0"/>
          </a:p>
        </p:txBody>
      </p:sp>
      <p:grpSp>
        <p:nvGrpSpPr>
          <p:cNvPr id="13" name="Group 12"/>
          <p:cNvGrpSpPr/>
          <p:nvPr/>
        </p:nvGrpSpPr>
        <p:grpSpPr>
          <a:xfrm>
            <a:off x="1963973" y="3478344"/>
            <a:ext cx="8267148" cy="2295745"/>
            <a:chOff x="1963973" y="3478344"/>
            <a:chExt cx="8267148" cy="2295745"/>
          </a:xfrm>
        </p:grpSpPr>
        <p:grpSp>
          <p:nvGrpSpPr>
            <p:cNvPr id="49" name="Group 48"/>
            <p:cNvGrpSpPr/>
            <p:nvPr/>
          </p:nvGrpSpPr>
          <p:grpSpPr>
            <a:xfrm>
              <a:off x="3619855" y="3478344"/>
              <a:ext cx="6596707" cy="2295745"/>
              <a:chOff x="3062509" y="2848053"/>
              <a:chExt cx="6651476" cy="2295745"/>
            </a:xfrm>
            <a:noFill/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5E4FE774-33CD-48B5-8D09-00E4BD38AD57}"/>
                  </a:ext>
                </a:extLst>
              </p:cNvPr>
              <p:cNvCxnSpPr>
                <a:cxnSpLocks/>
                <a:stCxn id="32" idx="3"/>
              </p:cNvCxnSpPr>
              <p:nvPr/>
            </p:nvCxnSpPr>
            <p:spPr bwMode="auto">
              <a:xfrm>
                <a:off x="6183607" y="4667045"/>
                <a:ext cx="1762262" cy="24244"/>
              </a:xfrm>
              <a:prstGeom prst="straightConnector1">
                <a:avLst/>
              </a:prstGeom>
              <a:grp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804A03B-44BF-40E9-A624-482C7BEDAA28}"/>
                  </a:ext>
                </a:extLst>
              </p:cNvPr>
              <p:cNvCxnSpPr>
                <a:stCxn id="41" idx="3"/>
                <a:endCxn id="32" idx="1"/>
              </p:cNvCxnSpPr>
              <p:nvPr/>
            </p:nvCxnSpPr>
            <p:spPr>
              <a:xfrm>
                <a:off x="3062509" y="4667045"/>
                <a:ext cx="1575465" cy="0"/>
              </a:xfrm>
              <a:prstGeom prst="straightConnector1">
                <a:avLst/>
              </a:prstGeom>
              <a:grp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E8B0734-DBBF-492C-BC9E-2D098B95A74A}"/>
                  </a:ext>
                </a:extLst>
              </p:cNvPr>
              <p:cNvSpPr/>
              <p:nvPr/>
            </p:nvSpPr>
            <p:spPr bwMode="auto">
              <a:xfrm>
                <a:off x="4637974" y="4190291"/>
                <a:ext cx="1545633" cy="953507"/>
              </a:xfrm>
              <a:prstGeom prst="rect">
                <a:avLst/>
              </a:prstGeom>
              <a:solidFill>
                <a:schemeClr val="accent4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91440" rIns="91440" rtlCol="0" anchor="ctr"/>
              <a:lstStyle/>
              <a:p>
                <a:pPr algn="ctr" defTabSz="457200"/>
                <a:r>
                  <a:rPr lang="en-US" sz="1200" b="1" kern="0" dirty="0">
                    <a:solidFill>
                      <a:prstClr val="black"/>
                    </a:solidFill>
                    <a:latin typeface="Calibri" panose="020F0502020204030204"/>
                  </a:rPr>
                  <a:t>Trained Model</a:t>
                </a:r>
              </a:p>
            </p:txBody>
          </p:sp>
          <p:pic>
            <p:nvPicPr>
              <p:cNvPr id="34" name="Picture 7">
                <a:extLst>
                  <a:ext uri="{FF2B5EF4-FFF2-40B4-BE49-F238E27FC236}">
                    <a16:creationId xmlns:a16="http://schemas.microsoft.com/office/drawing/2014/main" id="{6F897232-C5CE-4910-A305-0AC692800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95254" y="2848053"/>
                <a:ext cx="1918731" cy="1262288"/>
              </a:xfrm>
              <a:prstGeom prst="rect">
                <a:avLst/>
              </a:prstGeom>
              <a:grpFill/>
              <a:ln w="38100" cap="sq">
                <a:noFill/>
                <a:prstDash val="solid"/>
                <a:miter lim="800000"/>
              </a:ln>
              <a:effectLst/>
            </p:spPr>
          </p:pic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000A6A6-B2B1-4F15-9FD1-7A74E6AC831C}"/>
                </a:ext>
              </a:extLst>
            </p:cNvPr>
            <p:cNvSpPr/>
            <p:nvPr/>
          </p:nvSpPr>
          <p:spPr bwMode="auto">
            <a:xfrm>
              <a:off x="1963973" y="4884993"/>
              <a:ext cx="1655882" cy="824686"/>
            </a:xfrm>
            <a:prstGeom prst="rect">
              <a:avLst/>
            </a:prstGeom>
            <a:solidFill>
              <a:srgbClr val="7CC8EC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lIns="68580" rIns="68580" rtlCol="0" anchor="ctr"/>
            <a:lstStyle/>
            <a:p>
              <a:pPr algn="ctr" defTabSz="914400"/>
              <a:r>
                <a:rPr lang="en-US" sz="1200" b="1" kern="0" dirty="0">
                  <a:solidFill>
                    <a:prstClr val="black"/>
                  </a:solidFill>
                </a:rPr>
                <a:t>Input Data</a:t>
              </a:r>
              <a:r>
                <a:rPr lang="en-US" sz="1200" b="1" kern="0" dirty="0" smtClean="0">
                  <a:solidFill>
                    <a:prstClr val="black"/>
                  </a:solidFill>
                </a:rPr>
                <a:t>:</a:t>
              </a:r>
            </a:p>
            <a:p>
              <a:pPr algn="ctr" defTabSz="914400"/>
              <a:r>
                <a:rPr lang="en-US" sz="1200" b="1" kern="0" dirty="0" smtClean="0">
                  <a:solidFill>
                    <a:prstClr val="black"/>
                  </a:solidFill>
                </a:rPr>
                <a:t> </a:t>
              </a:r>
              <a:r>
                <a:rPr lang="en-US" sz="1200" b="1" kern="0" dirty="0">
                  <a:solidFill>
                    <a:prstClr val="black"/>
                  </a:solidFill>
                </a:rPr>
                <a:t>Training RF Dataset</a:t>
              </a:r>
              <a:endParaRPr lang="en-US" sz="1200" b="1" kern="0" baseline="30000" dirty="0">
                <a:solidFill>
                  <a:prstClr val="black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3618DE-78E8-453E-8F2E-2E56686BA8FC}"/>
                </a:ext>
              </a:extLst>
            </p:cNvPr>
            <p:cNvSpPr/>
            <p:nvPr/>
          </p:nvSpPr>
          <p:spPr bwMode="auto">
            <a:xfrm>
              <a:off x="8463005" y="5036584"/>
              <a:ext cx="1768116" cy="5418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91440" rIns="91440" rtlCol="0" anchor="ctr"/>
            <a:lstStyle/>
            <a:p>
              <a:pPr algn="ctr" defTabSz="457200">
                <a:defRPr/>
              </a:pPr>
              <a:r>
                <a:rPr lang="en-US" sz="1200" b="1" kern="0" dirty="0">
                  <a:solidFill>
                    <a:prstClr val="black"/>
                  </a:solidFill>
                  <a:latin typeface="Calibri" panose="020F0502020204030204"/>
                </a:rPr>
                <a:t>Output: LiDAR Point Clouds </a:t>
              </a:r>
              <a:endParaRPr kumimoji="0" lang="en-US" sz="1200" b="1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76653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4" grpId="0" animBg="1"/>
      <p:bldP spid="55" grpId="0" animBg="1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58665" y="1015450"/>
            <a:ext cx="11197884" cy="390662"/>
          </a:xfrm>
        </p:spPr>
        <p:txBody>
          <a:bodyPr/>
          <a:lstStyle/>
          <a:p>
            <a:r>
              <a:rPr lang="en-IN" b="1" dirty="0" smtClean="0"/>
              <a:t>Training</a:t>
            </a:r>
            <a:r>
              <a:rPr lang="en-IN" dirty="0" smtClean="0"/>
              <a:t> :</a:t>
            </a:r>
          </a:p>
          <a:p>
            <a:endParaRPr lang="en-IN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Solution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9226" y="5531168"/>
            <a:ext cx="10476074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Solution : </a:t>
            </a:r>
            <a:r>
              <a:rPr lang="en-US" sz="2400" dirty="0"/>
              <a:t>At each RX </a:t>
            </a:r>
            <a:r>
              <a:rPr lang="en-US" sz="2400" dirty="0" smtClean="0"/>
              <a:t>location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Transform bi-static MIMO data to mono-static format.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Train ML model by fitting it to similarly structured LiDAR ground truth.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988281" y="1957176"/>
            <a:ext cx="2613734" cy="1021201"/>
            <a:chOff x="559753" y="3328659"/>
            <a:chExt cx="2613734" cy="102120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6337" y="3567268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cxnSp>
          <p:nvCxnSpPr>
            <p:cNvPr id="21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 flipV="1">
              <a:off x="914693" y="3328659"/>
              <a:ext cx="950533" cy="427899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2716" y="3817857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sp>
          <p:nvSpPr>
            <p:cNvPr id="26" name="Rectangle 25"/>
            <p:cNvSpPr/>
            <p:nvPr/>
          </p:nvSpPr>
          <p:spPr>
            <a:xfrm>
              <a:off x="2831727" y="4088250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/>
                <a:t>RX</a:t>
              </a:r>
              <a:endParaRPr lang="en-IN" sz="1200" b="1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59753" y="3846361"/>
              <a:ext cx="33214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 smtClean="0"/>
                <a:t>TX</a:t>
              </a:r>
              <a:endParaRPr lang="en-IN" sz="1200" b="1" dirty="0"/>
            </a:p>
          </p:txBody>
        </p:sp>
        <p:cxnSp>
          <p:nvCxnSpPr>
            <p:cNvPr id="30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1945064" y="3328659"/>
              <a:ext cx="811726" cy="67118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10">
              <a:extLst>
                <a:ext uri="{FF2B5EF4-FFF2-40B4-BE49-F238E27FC236}">
                  <a16:creationId xmlns:a16="http://schemas.microsoft.com/office/drawing/2014/main" id="{160A4CB1-16A9-4701-BD8D-93A8A41CCA36}"/>
                </a:ext>
              </a:extLst>
            </p:cNvPr>
            <p:cNvCxnSpPr/>
            <p:nvPr/>
          </p:nvCxnSpPr>
          <p:spPr bwMode="auto">
            <a:xfrm>
              <a:off x="1082609" y="3898715"/>
              <a:ext cx="1483467" cy="131416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190580" y="3827912"/>
            <a:ext cx="1422162" cy="1044945"/>
            <a:chOff x="7327025" y="3271897"/>
            <a:chExt cx="1422162" cy="104494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9243" y="3805261"/>
              <a:ext cx="353887" cy="353887"/>
            </a:xfrm>
            <a:prstGeom prst="rect">
              <a:avLst/>
            </a:prstGeom>
          </p:spPr>
        </p:pic>
        <p:cxnSp>
          <p:nvCxnSpPr>
            <p:cNvPr id="42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 flipH="1" flipV="1">
              <a:off x="7429902" y="3271897"/>
              <a:ext cx="731960" cy="618935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8199036" y="4055232"/>
              <a:ext cx="55015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 smtClean="0"/>
                <a:t>TX/RX</a:t>
              </a:r>
              <a:endParaRPr lang="en-IN" sz="1050" b="1" dirty="0"/>
            </a:p>
          </p:txBody>
        </p:sp>
        <p:cxnSp>
          <p:nvCxnSpPr>
            <p:cNvPr id="47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7327025" y="3332514"/>
              <a:ext cx="811726" cy="67118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5B29B357-01EF-4E50-825A-5AB31CC29B8C}"/>
              </a:ext>
            </a:extLst>
          </p:cNvPr>
          <p:cNvSpPr/>
          <p:nvPr/>
        </p:nvSpPr>
        <p:spPr bwMode="auto">
          <a:xfrm>
            <a:off x="589226" y="3771285"/>
            <a:ext cx="5128873" cy="1175182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Connector: Elbow 9">
            <a:extLst>
              <a:ext uri="{FF2B5EF4-FFF2-40B4-BE49-F238E27FC236}">
                <a16:creationId xmlns:a16="http://schemas.microsoft.com/office/drawing/2014/main" id="{0CCA25E8-5775-41B2-8D1E-C96B4D4AE3C6}"/>
              </a:ext>
            </a:extLst>
          </p:cNvPr>
          <p:cNvCxnSpPr>
            <a:cxnSpLocks/>
            <a:stCxn id="76" idx="3"/>
            <a:endCxn id="39" idx="1"/>
          </p:cNvCxnSpPr>
          <p:nvPr/>
        </p:nvCxnSpPr>
        <p:spPr>
          <a:xfrm>
            <a:off x="5723379" y="2428565"/>
            <a:ext cx="1212838" cy="710080"/>
          </a:xfrm>
          <a:prstGeom prst="bentConnector3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Connector: Elbow 10">
            <a:extLst>
              <a:ext uri="{FF2B5EF4-FFF2-40B4-BE49-F238E27FC236}">
                <a16:creationId xmlns:a16="http://schemas.microsoft.com/office/drawing/2014/main" id="{6C7EFB9F-30DF-4E2A-8474-51C47E316F2A}"/>
              </a:ext>
            </a:extLst>
          </p:cNvPr>
          <p:cNvCxnSpPr>
            <a:cxnSpLocks/>
            <a:stCxn id="63" idx="3"/>
            <a:endCxn id="39" idx="1"/>
          </p:cNvCxnSpPr>
          <p:nvPr/>
        </p:nvCxnSpPr>
        <p:spPr>
          <a:xfrm flipV="1">
            <a:off x="5718099" y="3138645"/>
            <a:ext cx="1218118" cy="1220231"/>
          </a:xfrm>
          <a:prstGeom prst="bentConnector3">
            <a:avLst>
              <a:gd name="adj1" fmla="val 50816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9D440A0-B56D-4B63-ADF0-8ACDAA66EC88}"/>
              </a:ext>
            </a:extLst>
          </p:cNvPr>
          <p:cNvCxnSpPr>
            <a:cxnSpLocks/>
            <a:stCxn id="39" idx="3"/>
            <a:endCxn id="38" idx="1"/>
          </p:cNvCxnSpPr>
          <p:nvPr/>
        </p:nvCxnSpPr>
        <p:spPr bwMode="auto">
          <a:xfrm>
            <a:off x="8827276" y="3138645"/>
            <a:ext cx="627056" cy="9265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599500" y="1591167"/>
            <a:ext cx="5123879" cy="1674795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 defTabSz="914400"/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430523" y="2898182"/>
            <a:ext cx="138796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cxnSp>
        <p:nvCxnSpPr>
          <p:cNvPr id="83" name="Straight Arrow Connector 82"/>
          <p:cNvCxnSpPr>
            <a:stCxn id="70" idx="3"/>
            <a:endCxn id="84" idx="1"/>
          </p:cNvCxnSpPr>
          <p:nvPr/>
        </p:nvCxnSpPr>
        <p:spPr>
          <a:xfrm>
            <a:off x="3926230" y="2337849"/>
            <a:ext cx="221776" cy="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1244" y="2441128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sp>
        <p:nvSpPr>
          <p:cNvPr id="86" name="Rectangle 85"/>
          <p:cNvSpPr/>
          <p:nvPr/>
        </p:nvSpPr>
        <p:spPr>
          <a:xfrm>
            <a:off x="5260255" y="2711521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/>
              <a:t>RX</a:t>
            </a:r>
            <a:endParaRPr lang="en-IN" sz="1200" b="1" dirty="0"/>
          </a:p>
        </p:txBody>
      </p:sp>
      <p:cxnSp>
        <p:nvCxnSpPr>
          <p:cNvPr id="87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4373592" y="1951930"/>
            <a:ext cx="811726" cy="67118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H="1" flipV="1">
            <a:off x="4451170" y="1859540"/>
            <a:ext cx="731960" cy="618935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B29B357-01EF-4E50-825A-5AB31CC29B8C}"/>
              </a:ext>
            </a:extLst>
          </p:cNvPr>
          <p:cNvSpPr/>
          <p:nvPr/>
        </p:nvSpPr>
        <p:spPr bwMode="auto">
          <a:xfrm>
            <a:off x="637550" y="3995671"/>
            <a:ext cx="1694684" cy="671608"/>
          </a:xfrm>
          <a:prstGeom prst="rect">
            <a:avLst/>
          </a:prstGeom>
          <a:solidFill>
            <a:srgbClr val="3FD5BA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prstClr val="black"/>
                </a:solidFill>
                <a:latin typeface="Calibri" panose="020F0502020204030204"/>
              </a:rPr>
              <a:t>Ground Truth</a:t>
            </a:r>
            <a:r>
              <a:rPr lang="en-US" sz="1200" b="1" kern="0" dirty="0" smtClean="0">
                <a:solidFill>
                  <a:prstClr val="black"/>
                </a:solidFill>
                <a:latin typeface="Calibri" panose="020F0502020204030204"/>
              </a:rPr>
              <a:t>: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 smtClean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200" b="1" kern="0" dirty="0">
                <a:solidFill>
                  <a:prstClr val="black"/>
                </a:solidFill>
                <a:latin typeface="Calibri" panose="020F0502020204030204"/>
              </a:rPr>
              <a:t>Training LiDAR dataset</a:t>
            </a:r>
            <a:endParaRPr kumimoji="0" lang="en-US" sz="1200" b="1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E1F64B3-EB9D-45F9-9CFC-33109F28C1C2}"/>
              </a:ext>
            </a:extLst>
          </p:cNvPr>
          <p:cNvSpPr/>
          <p:nvPr/>
        </p:nvSpPr>
        <p:spPr bwMode="auto">
          <a:xfrm>
            <a:off x="9454332" y="2812106"/>
            <a:ext cx="2191710" cy="671608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>
              <a:defRPr/>
            </a:pPr>
            <a:r>
              <a:rPr lang="en-US" sz="1200" b="1" kern="0" dirty="0">
                <a:solidFill>
                  <a:prstClr val="black"/>
                </a:solidFill>
                <a:latin typeface="Calibri" panose="020F0502020204030204"/>
              </a:rPr>
              <a:t>Trained Model</a:t>
            </a:r>
            <a:endParaRPr kumimoji="0" lang="en-US" sz="1200" b="1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3C9C78-C93F-4F40-88BA-81FCFDAB61C0}"/>
              </a:ext>
            </a:extLst>
          </p:cNvPr>
          <p:cNvSpPr/>
          <p:nvPr/>
        </p:nvSpPr>
        <p:spPr bwMode="auto">
          <a:xfrm>
            <a:off x="6936217" y="2029637"/>
            <a:ext cx="1891059" cy="2218015"/>
          </a:xfrm>
          <a:prstGeom prst="rect">
            <a:avLst/>
          </a:prstGeom>
          <a:solidFill>
            <a:srgbClr val="8F8FBF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 anchorCtr="0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Machine-Learning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Dataset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637550" y="1986705"/>
            <a:ext cx="1562999" cy="695867"/>
          </a:xfrm>
          <a:prstGeom prst="rect">
            <a:avLst/>
          </a:prstGeom>
          <a:solidFill>
            <a:srgbClr val="7CC8EC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 defTabSz="914400"/>
            <a:r>
              <a:rPr lang="en-US" sz="1200" b="1" kern="0" dirty="0">
                <a:solidFill>
                  <a:prstClr val="black"/>
                </a:solidFill>
              </a:rPr>
              <a:t>Input Data</a:t>
            </a:r>
            <a:r>
              <a:rPr lang="en-US" sz="1200" b="1" kern="0" dirty="0" smtClean="0">
                <a:solidFill>
                  <a:prstClr val="black"/>
                </a:solidFill>
              </a:rPr>
              <a:t>:</a:t>
            </a:r>
          </a:p>
          <a:p>
            <a:pPr algn="ctr" defTabSz="914400"/>
            <a:r>
              <a:rPr lang="en-US" sz="1200" b="1" kern="0" dirty="0" smtClean="0">
                <a:solidFill>
                  <a:prstClr val="black"/>
                </a:solidFill>
              </a:rPr>
              <a:t> </a:t>
            </a:r>
            <a:r>
              <a:rPr lang="en-US" sz="1200" b="1" kern="0" dirty="0">
                <a:solidFill>
                  <a:prstClr val="black"/>
                </a:solidFill>
              </a:rPr>
              <a:t>Training RF Dataset</a:t>
            </a:r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2716165" y="1974511"/>
            <a:ext cx="1210065" cy="72667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/>
            <a:r>
              <a:rPr lang="en-US" sz="1200" b="1" kern="0" dirty="0">
                <a:solidFill>
                  <a:prstClr val="black"/>
                </a:solidFill>
              </a:rPr>
              <a:t>Pre-processing</a:t>
            </a:r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cxnSp>
        <p:nvCxnSpPr>
          <p:cNvPr id="71" name="Straight Arrow Connector 70"/>
          <p:cNvCxnSpPr>
            <a:stCxn id="41" idx="3"/>
            <a:endCxn id="70" idx="1"/>
          </p:cNvCxnSpPr>
          <p:nvPr/>
        </p:nvCxnSpPr>
        <p:spPr>
          <a:xfrm>
            <a:off x="2200549" y="2334639"/>
            <a:ext cx="515616" cy="3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7" idx="3"/>
            <a:endCxn id="92" idx="1"/>
          </p:cNvCxnSpPr>
          <p:nvPr/>
        </p:nvCxnSpPr>
        <p:spPr>
          <a:xfrm flipV="1">
            <a:off x="2332234" y="4326674"/>
            <a:ext cx="1757035" cy="4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006" y="1752323"/>
            <a:ext cx="1545607" cy="1177432"/>
          </a:xfrm>
          <a:prstGeom prst="rect">
            <a:avLst/>
          </a:prstGeom>
        </p:spPr>
      </p:pic>
      <p:pic>
        <p:nvPicPr>
          <p:cNvPr id="92" name="Picture 7">
            <a:extLst>
              <a:ext uri="{FF2B5EF4-FFF2-40B4-BE49-F238E27FC236}">
                <a16:creationId xmlns:a16="http://schemas.microsoft.com/office/drawing/2014/main" id="{6F897232-C5CE-4910-A305-0AC692800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269" y="3836018"/>
            <a:ext cx="1479352" cy="981311"/>
          </a:xfrm>
          <a:prstGeom prst="rect">
            <a:avLst/>
          </a:prstGeom>
          <a:noFill/>
          <a:ln w="38100" cap="sq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2341423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  <p:bldP spid="7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Pre-processing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1167220" y="3350968"/>
            <a:ext cx="2687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TX antenna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7516551" y="3317556"/>
            <a:ext cx="1718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 smtClean="0"/>
              <a:t>RX antenna</a:t>
            </a:r>
            <a:endParaRPr lang="en-US" dirty="0"/>
          </a:p>
        </p:txBody>
      </p:sp>
      <p:pic>
        <p:nvPicPr>
          <p:cNvPr id="222" name="Graphic 11">
            <a:extLst>
              <a:ext uri="{FF2B5EF4-FFF2-40B4-BE49-F238E27FC236}">
                <a16:creationId xmlns:a16="http://schemas.microsoft.com/office/drawing/2014/main" id="{BD444E4A-7BFA-454D-A769-6732B5462A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2434" t="10856" r="30529" b="9894"/>
          <a:stretch/>
        </p:blipFill>
        <p:spPr>
          <a:xfrm>
            <a:off x="7327027" y="3179296"/>
            <a:ext cx="575399" cy="923413"/>
          </a:xfrm>
          <a:prstGeom prst="rect">
            <a:avLst/>
          </a:prstGeom>
        </p:spPr>
      </p:pic>
      <p:sp>
        <p:nvSpPr>
          <p:cNvPr id="223" name="TextBox 222">
            <a:extLst>
              <a:ext uri="{FF2B5EF4-FFF2-40B4-BE49-F238E27FC236}">
                <a16:creationId xmlns:a16="http://schemas.microsoft.com/office/drawing/2014/main" id="{6AE273B7-3F10-411A-AD7F-CB7773ADF4CA}"/>
              </a:ext>
            </a:extLst>
          </p:cNvPr>
          <p:cNvSpPr txBox="1"/>
          <p:nvPr/>
        </p:nvSpPr>
        <p:spPr>
          <a:xfrm>
            <a:off x="7574616" y="2982067"/>
            <a:ext cx="6556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8×8</a:t>
            </a:r>
            <a:endParaRPr lang="en-US" dirty="0"/>
          </a:p>
        </p:txBody>
      </p:sp>
      <p:pic>
        <p:nvPicPr>
          <p:cNvPr id="224" name="Graphic 13">
            <a:extLst>
              <a:ext uri="{FF2B5EF4-FFF2-40B4-BE49-F238E27FC236}">
                <a16:creationId xmlns:a16="http://schemas.microsoft.com/office/drawing/2014/main" id="{5E03A2D9-3D87-4910-9895-0AEDFFB82A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36164" t="10856" r="34125" b="10143"/>
          <a:stretch/>
        </p:blipFill>
        <p:spPr>
          <a:xfrm>
            <a:off x="3253265" y="3168304"/>
            <a:ext cx="501317" cy="999719"/>
          </a:xfrm>
          <a:prstGeom prst="rect">
            <a:avLst/>
          </a:prstGeom>
        </p:spPr>
      </p:pic>
      <p:sp>
        <p:nvSpPr>
          <p:cNvPr id="225" name="TextBox 224">
            <a:extLst>
              <a:ext uri="{FF2B5EF4-FFF2-40B4-BE49-F238E27FC236}">
                <a16:creationId xmlns:a16="http://schemas.microsoft.com/office/drawing/2014/main" id="{5730C158-B7CA-4F23-8AF2-26AC4DBCDB5C}"/>
              </a:ext>
            </a:extLst>
          </p:cNvPr>
          <p:cNvSpPr txBox="1"/>
          <p:nvPr/>
        </p:nvSpPr>
        <p:spPr>
          <a:xfrm>
            <a:off x="3123840" y="2995579"/>
            <a:ext cx="4960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8×8</a:t>
            </a: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888C52C7-BE10-403F-BB2F-B56BFFED861F}"/>
              </a:ext>
            </a:extLst>
          </p:cNvPr>
          <p:cNvSpPr/>
          <p:nvPr/>
        </p:nvSpPr>
        <p:spPr>
          <a:xfrm>
            <a:off x="3619855" y="3059114"/>
            <a:ext cx="124174" cy="193213"/>
          </a:xfrm>
          <a:prstGeom prst="ellipse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888C52C7-BE10-403F-BB2F-B56BFFED861F}"/>
              </a:ext>
            </a:extLst>
          </p:cNvPr>
          <p:cNvSpPr/>
          <p:nvPr/>
        </p:nvSpPr>
        <p:spPr>
          <a:xfrm>
            <a:off x="7333143" y="3087826"/>
            <a:ext cx="124174" cy="193213"/>
          </a:xfrm>
          <a:prstGeom prst="ellipse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Content Placeholder 1"/>
          <p:cNvSpPr txBox="1">
            <a:spLocks/>
          </p:cNvSpPr>
          <p:nvPr/>
        </p:nvSpPr>
        <p:spPr>
          <a:xfrm>
            <a:off x="452981" y="2676730"/>
            <a:ext cx="11197884" cy="390662"/>
          </a:xfrm>
          <a:prstGeom prst="rect">
            <a:avLst/>
          </a:prstGeom>
        </p:spPr>
        <p:txBody>
          <a:bodyPr vert="horz" lIns="0" tIns="39832" rIns="79659" bIns="39832" rtlCol="0">
            <a:normAutofit/>
          </a:bodyPr>
          <a:lstStyle>
            <a:lvl1pPr marL="199164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8323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itchFamily="34" charset="0"/>
              <a:buChar char="-"/>
              <a:defRPr lang="en-US" altLang="en-US" sz="15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97485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6648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5809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smtClean="0"/>
              <a:t>Input : 				</a:t>
            </a:r>
            <a:endParaRPr lang="en-IN" dirty="0"/>
          </a:p>
        </p:txBody>
      </p:sp>
      <p:sp>
        <p:nvSpPr>
          <p:cNvPr id="33" name="Content Placeholder 1"/>
          <p:cNvSpPr txBox="1">
            <a:spLocks/>
          </p:cNvSpPr>
          <p:nvPr/>
        </p:nvSpPr>
        <p:spPr>
          <a:xfrm>
            <a:off x="390939" y="5910021"/>
            <a:ext cx="11197884" cy="390662"/>
          </a:xfrm>
          <a:prstGeom prst="rect">
            <a:avLst/>
          </a:prstGeom>
        </p:spPr>
        <p:txBody>
          <a:bodyPr vert="horz" lIns="0" tIns="39832" rIns="79659" bIns="39832" rtlCol="0">
            <a:normAutofit/>
          </a:bodyPr>
          <a:lstStyle>
            <a:lvl1pPr marL="199164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8323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itchFamily="34" charset="0"/>
              <a:buChar char="-"/>
              <a:defRPr lang="en-US" altLang="en-US" sz="15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97485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6648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5809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smtClean="0"/>
              <a:t>Output : 	 			</a:t>
            </a:r>
            <a:endParaRPr lang="en-IN" dirty="0"/>
          </a:p>
        </p:txBody>
      </p:sp>
      <p:cxnSp>
        <p:nvCxnSpPr>
          <p:cNvPr id="41" name="直接箭头连接符 10">
            <a:extLst>
              <a:ext uri="{FF2B5EF4-FFF2-40B4-BE49-F238E27FC236}">
                <a16:creationId xmlns:a16="http://schemas.microsoft.com/office/drawing/2014/main" id="{160A4CB1-16A9-4701-BD8D-93A8A41CCA36}"/>
              </a:ext>
            </a:extLst>
          </p:cNvPr>
          <p:cNvCxnSpPr>
            <a:stCxn id="226" idx="6"/>
            <a:endCxn id="227" idx="2"/>
          </p:cNvCxnSpPr>
          <p:nvPr/>
        </p:nvCxnSpPr>
        <p:spPr bwMode="auto">
          <a:xfrm>
            <a:off x="3744029" y="3155721"/>
            <a:ext cx="3589114" cy="28712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989881" y="1603102"/>
            <a:ext cx="1284118" cy="4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7" idx="3"/>
            <a:endCxn id="58" idx="1"/>
          </p:cNvCxnSpPr>
          <p:nvPr/>
        </p:nvCxnSpPr>
        <p:spPr>
          <a:xfrm>
            <a:off x="3515008" y="1602278"/>
            <a:ext cx="1264808" cy="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7506767" y="1174755"/>
            <a:ext cx="1228423" cy="1118837"/>
            <a:chOff x="7039937" y="4917803"/>
            <a:chExt cx="1228423" cy="1118837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7589" y="5504637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sp>
          <p:nvSpPr>
            <p:cNvPr id="62" name="Rectangle 61"/>
            <p:cNvSpPr/>
            <p:nvPr/>
          </p:nvSpPr>
          <p:spPr>
            <a:xfrm>
              <a:off x="7926600" y="5775030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/>
                <a:t>RX</a:t>
              </a:r>
              <a:endParaRPr lang="en-IN" sz="1200" b="1" dirty="0"/>
            </a:p>
          </p:txBody>
        </p:sp>
        <p:cxnSp>
          <p:nvCxnSpPr>
            <p:cNvPr id="63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7039937" y="5015439"/>
              <a:ext cx="811726" cy="67118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7589" y="5499391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sp>
          <p:nvSpPr>
            <p:cNvPr id="65" name="Rectangle 64"/>
            <p:cNvSpPr/>
            <p:nvPr/>
          </p:nvSpPr>
          <p:spPr>
            <a:xfrm>
              <a:off x="7926600" y="576978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/>
                <a:t>RX</a:t>
              </a:r>
              <a:endParaRPr lang="en-IN" sz="1200" b="1" dirty="0"/>
            </a:p>
          </p:txBody>
        </p:sp>
        <p:cxnSp>
          <p:nvCxnSpPr>
            <p:cNvPr id="66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7039937" y="5010193"/>
              <a:ext cx="811726" cy="67118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 flipH="1" flipV="1">
              <a:off x="7117515" y="4917803"/>
              <a:ext cx="731960" cy="618935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082497" y="1202692"/>
                <a:ext cx="20262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sz="1400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sz="1400" b="1" dirty="0" smtClean="0"/>
                  <a:t> </a:t>
                </a: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497" y="1202692"/>
                <a:ext cx="202629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6363507" y="1149520"/>
                <a:ext cx="68458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r>
                  <a:rPr lang="en-IN" sz="1400" dirty="0"/>
                  <a:t> </a:t>
                </a: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507" y="1149520"/>
                <a:ext cx="68458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2617960" y="322362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b="1" dirty="0" smtClean="0"/>
              <a:t>	(</a:t>
            </a:r>
            <a:r>
              <a:rPr lang="en-IN" b="1" dirty="0"/>
              <a:t>TX Ant x RX Ant x Delay)</a:t>
            </a:r>
            <a:r>
              <a:rPr lang="en-IN" b="1" dirty="0" smtClean="0"/>
              <a:t>		</a:t>
            </a:r>
            <a:endParaRPr lang="en-I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891391" y="5654352"/>
                <a:ext cx="153183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  <a:endParaRPr lang="en-IN" dirty="0" smtClean="0"/>
              </a:p>
              <a:p>
                <a:pPr algn="ctr"/>
                <a:r>
                  <a:rPr lang="en-IN" dirty="0" smtClean="0"/>
                  <a:t> </a:t>
                </a:r>
                <a:r>
                  <a:rPr lang="en-IN" b="1" dirty="0"/>
                  <a:t>(AoA x Delay)</a:t>
                </a:r>
                <a:endParaRPr lang="en-IN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391" y="5654352"/>
                <a:ext cx="1531830" cy="646331"/>
              </a:xfrm>
              <a:prstGeom prst="rect">
                <a:avLst/>
              </a:prstGeom>
              <a:blipFill>
                <a:blip r:embed="rId12"/>
                <a:stretch>
                  <a:fillRect r="-2778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6137" y="6066873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sp>
        <p:nvSpPr>
          <p:cNvPr id="75" name="Rectangle 74"/>
          <p:cNvSpPr/>
          <p:nvPr/>
        </p:nvSpPr>
        <p:spPr>
          <a:xfrm>
            <a:off x="7195148" y="6337266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/>
              <a:t>RX</a:t>
            </a:r>
            <a:endParaRPr lang="en-IN" sz="1200" b="1" dirty="0"/>
          </a:p>
        </p:txBody>
      </p:sp>
      <p:cxnSp>
        <p:nvCxnSpPr>
          <p:cNvPr id="76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6308485" y="5577675"/>
            <a:ext cx="811726" cy="67118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6137" y="6061627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sp>
        <p:nvSpPr>
          <p:cNvPr id="78" name="Rectangle 77"/>
          <p:cNvSpPr/>
          <p:nvPr/>
        </p:nvSpPr>
        <p:spPr>
          <a:xfrm>
            <a:off x="7195148" y="6332020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/>
              <a:t>RX</a:t>
            </a:r>
            <a:endParaRPr lang="en-IN" sz="1200" b="1" dirty="0"/>
          </a:p>
        </p:txBody>
      </p:sp>
      <p:cxnSp>
        <p:nvCxnSpPr>
          <p:cNvPr id="79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6308485" y="5572429"/>
            <a:ext cx="811726" cy="67118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H="1" flipV="1">
            <a:off x="6386063" y="5480039"/>
            <a:ext cx="731960" cy="618935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13"/>
          <a:srcRect t="7494" r="14909"/>
          <a:stretch/>
        </p:blipFill>
        <p:spPr>
          <a:xfrm flipH="1">
            <a:off x="6251713" y="5193677"/>
            <a:ext cx="1636762" cy="156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997259" y="2737732"/>
                <a:ext cx="8177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sz="1400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b="1" dirty="0" smtClean="0"/>
                  <a:t> 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59" y="2737732"/>
                <a:ext cx="81778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4779816" y="1254344"/>
            <a:ext cx="1210065" cy="69751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/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4777628" y="967742"/>
            <a:ext cx="1212253" cy="28628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/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777628" y="972383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kern="0" dirty="0">
                <a:solidFill>
                  <a:prstClr val="black"/>
                </a:solidFill>
              </a:rPr>
              <a:t>Pre-processing</a:t>
            </a:r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72148" y="1623343"/>
            <a:ext cx="1084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200" dirty="0" smtClean="0"/>
              <a:t> </a:t>
            </a:r>
            <a:r>
              <a:rPr lang="en-IN" sz="1200" b="1" dirty="0" smtClean="0"/>
              <a:t>(AoA x Delay)</a:t>
            </a:r>
            <a:endParaRPr lang="en-IN" sz="1200" dirty="0"/>
          </a:p>
        </p:txBody>
      </p:sp>
      <p:sp>
        <p:nvSpPr>
          <p:cNvPr id="7" name="Rectangle 6"/>
          <p:cNvSpPr/>
          <p:nvPr/>
        </p:nvSpPr>
        <p:spPr>
          <a:xfrm>
            <a:off x="3034027" y="1666573"/>
            <a:ext cx="2031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b="1" dirty="0" smtClean="0"/>
              <a:t>(TX Ant x RX Ant x Delay)	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4082846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/>
      <p:bldP spid="221" grpId="0"/>
      <p:bldP spid="223" grpId="0"/>
      <p:bldP spid="225" grpId="0"/>
      <p:bldP spid="226" grpId="0" animBg="1"/>
      <p:bldP spid="227" grpId="0" animBg="1"/>
      <p:bldP spid="21" grpId="0"/>
      <p:bldP spid="22" grpId="0"/>
      <p:bldP spid="75" grpId="0"/>
      <p:bldP spid="78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Pre-processing : Spatial Transform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960611" y="2652941"/>
                <a:ext cx="20262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sz="1400" b="1" i="1" smtClean="0">
                              <a:latin typeface="Cambria Math" panose="02040503050406030204" pitchFamily="18" charset="0"/>
                            </a:rPr>
                            <m:t>𝑪𝑰𝑹</m:t>
                          </m:r>
                        </m:sub>
                      </m:sSub>
                    </m:oMath>
                  </m:oMathPara>
                </a14:m>
                <a:endParaRPr lang="en-IN" sz="1400" b="1" dirty="0" smtClean="0"/>
              </a:p>
              <a:p>
                <a:pPr algn="ctr"/>
                <a:r>
                  <a:rPr lang="en-IN" sz="1400" dirty="0" smtClean="0"/>
                  <a:t>TX Ant x RX Ant x time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611" y="2652941"/>
                <a:ext cx="2026296" cy="523220"/>
              </a:xfrm>
              <a:prstGeom prst="rect">
                <a:avLst/>
              </a:prstGeom>
              <a:blipFill>
                <a:blip r:embed="rId3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/>
          <p:cNvSpPr/>
          <p:nvPr/>
        </p:nvSpPr>
        <p:spPr>
          <a:xfrm>
            <a:off x="5144101" y="3490667"/>
            <a:ext cx="1967388" cy="10342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4" name="Straight Arrow Connector 73"/>
          <p:cNvCxnSpPr>
            <a:stCxn id="73" idx="3"/>
          </p:cNvCxnSpPr>
          <p:nvPr/>
        </p:nvCxnSpPr>
        <p:spPr>
          <a:xfrm flipV="1">
            <a:off x="7111489" y="4007797"/>
            <a:ext cx="13467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3727552" y="4007797"/>
            <a:ext cx="14165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8369272" y="3823131"/>
                <a:ext cx="25133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 smtClean="0"/>
                  <a:t> </a:t>
                </a: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272" y="3823131"/>
                <a:ext cx="2513332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7" name="Picture 86">
            <a:extLst>
              <a:ext uri="{FF2B5EF4-FFF2-40B4-BE49-F238E27FC236}">
                <a16:creationId xmlns:a16="http://schemas.microsoft.com/office/drawing/2014/main" id="{B1F5DB76-83DA-4A5A-B56B-3769C51DD4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22" r="10531"/>
          <a:stretch/>
        </p:blipFill>
        <p:spPr>
          <a:xfrm>
            <a:off x="7529015" y="688590"/>
            <a:ext cx="4004854" cy="2802077"/>
          </a:xfrm>
          <a:prstGeom prst="rect">
            <a:avLst/>
          </a:prstGeom>
        </p:spPr>
      </p:pic>
      <p:pic>
        <p:nvPicPr>
          <p:cNvPr id="95" name="Graphic 13">
            <a:extLst>
              <a:ext uri="{FF2B5EF4-FFF2-40B4-BE49-F238E27FC236}">
                <a16:creationId xmlns:a16="http://schemas.microsoft.com/office/drawing/2014/main" id="{5E03A2D9-3D87-4910-9895-0AEDFFB82A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31800" t="10856" r="31163"/>
          <a:stretch/>
        </p:blipFill>
        <p:spPr>
          <a:xfrm>
            <a:off x="1010457" y="2739429"/>
            <a:ext cx="908473" cy="1639957"/>
          </a:xfrm>
          <a:prstGeom prst="rect">
            <a:avLst/>
          </a:prstGeom>
        </p:spPr>
      </p:pic>
      <p:sp>
        <p:nvSpPr>
          <p:cNvPr id="96" name="Oval 95">
            <a:extLst>
              <a:ext uri="{FF2B5EF4-FFF2-40B4-BE49-F238E27FC236}">
                <a16:creationId xmlns:a16="http://schemas.microsoft.com/office/drawing/2014/main" id="{888C52C7-BE10-403F-BB2F-B56BFFED861F}"/>
              </a:ext>
            </a:extLst>
          </p:cNvPr>
          <p:cNvSpPr/>
          <p:nvPr/>
        </p:nvSpPr>
        <p:spPr>
          <a:xfrm>
            <a:off x="1646060" y="2662572"/>
            <a:ext cx="149087" cy="172700"/>
          </a:xfrm>
          <a:prstGeom prst="ellipse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1EBCC3CE-2E85-4C01-8E6E-E5332189D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0611" y="1687700"/>
            <a:ext cx="1984615" cy="1488461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/>
            </a:solidFill>
          </a:ln>
        </p:spPr>
      </p:pic>
      <p:pic>
        <p:nvPicPr>
          <p:cNvPr id="98" name="Graphic 11">
            <a:extLst>
              <a:ext uri="{FF2B5EF4-FFF2-40B4-BE49-F238E27FC236}">
                <a16:creationId xmlns:a16="http://schemas.microsoft.com/office/drawing/2014/main" id="{BD444E4A-7BFA-454D-A769-6732B5462A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32434" t="10856" r="30529" b="9894"/>
          <a:stretch/>
        </p:blipFill>
        <p:spPr>
          <a:xfrm>
            <a:off x="4132830" y="1708079"/>
            <a:ext cx="955820" cy="1533921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652B09FD-E6EE-4029-8323-A43DA2F9F082}"/>
              </a:ext>
            </a:extLst>
          </p:cNvPr>
          <p:cNvSpPr/>
          <p:nvPr/>
        </p:nvSpPr>
        <p:spPr>
          <a:xfrm>
            <a:off x="4132830" y="1660249"/>
            <a:ext cx="216046" cy="172562"/>
          </a:xfrm>
          <a:prstGeom prst="ellipse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1605231" y="4155596"/>
            <a:ext cx="2695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 smtClean="0"/>
              <a:t>(</a:t>
            </a:r>
            <a:r>
              <a:rPr lang="en-IN" b="1" dirty="0"/>
              <a:t>TX Ant x RX Ant x </a:t>
            </a:r>
            <a:r>
              <a:rPr lang="en-IN" b="1" dirty="0" smtClean="0"/>
              <a:t>Delay)</a:t>
            </a:r>
            <a:endParaRPr lang="en-I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/>
              <p:cNvSpPr/>
              <p:nvPr/>
            </p:nvSpPr>
            <p:spPr>
              <a:xfrm>
                <a:off x="2564865" y="3786264"/>
                <a:ext cx="8177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sz="1400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b="1" dirty="0" smtClean="0"/>
                  <a:t>  </a:t>
                </a:r>
              </a:p>
            </p:txBody>
          </p:sp>
        </mc:Choice>
        <mc:Fallback xmlns="">
          <p:sp>
            <p:nvSpPr>
              <p:cNvPr id="101" name="Rectangle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865" y="3786264"/>
                <a:ext cx="81778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5252580" y="3823131"/>
            <a:ext cx="1791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 smtClean="0"/>
              <a:t>Spatial transform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8828645" y="4155596"/>
            <a:ext cx="2053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 smtClean="0"/>
              <a:t>(</a:t>
            </a:r>
            <a:r>
              <a:rPr lang="en-IN" b="1" dirty="0" smtClean="0"/>
              <a:t>AOD x AOA x time</a:t>
            </a:r>
            <a:r>
              <a:rPr lang="en-IN" dirty="0" smtClean="0"/>
              <a:t>)</a:t>
            </a:r>
            <a:endParaRPr lang="en-IN" dirty="0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9963" y="5493479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104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9068319" y="5200780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8713379" y="5772572"/>
            <a:ext cx="3321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/>
              <a:t>TX</a:t>
            </a:r>
            <a:endParaRPr lang="en-IN" sz="1200" b="1" dirty="0"/>
          </a:p>
        </p:txBody>
      </p:sp>
      <p:cxnSp>
        <p:nvCxnSpPr>
          <p:cNvPr id="106" name="直接箭头连接符 10">
            <a:extLst>
              <a:ext uri="{FF2B5EF4-FFF2-40B4-BE49-F238E27FC236}">
                <a16:creationId xmlns:a16="http://schemas.microsoft.com/office/drawing/2014/main" id="{160A4CB1-16A9-4701-BD8D-93A8A41CCA36}"/>
              </a:ext>
            </a:extLst>
          </p:cNvPr>
          <p:cNvCxnSpPr/>
          <p:nvPr/>
        </p:nvCxnSpPr>
        <p:spPr bwMode="auto">
          <a:xfrm>
            <a:off x="9236235" y="5824926"/>
            <a:ext cx="1483467" cy="13141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6115" y="5728124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sp>
        <p:nvSpPr>
          <p:cNvPr id="108" name="Rectangle 107"/>
          <p:cNvSpPr/>
          <p:nvPr/>
        </p:nvSpPr>
        <p:spPr>
          <a:xfrm>
            <a:off x="10805126" y="5998517"/>
            <a:ext cx="3417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RX</a:t>
            </a:r>
            <a:endParaRPr lang="en-IN" sz="1200" b="1" dirty="0"/>
          </a:p>
        </p:txBody>
      </p:sp>
      <p:cxnSp>
        <p:nvCxnSpPr>
          <p:cNvPr id="109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9922401" y="5200780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123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2" grpId="0"/>
      <p:bldP spid="105" grpId="0"/>
      <p:bldP spid="10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Pre-processing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cxnSp>
        <p:nvCxnSpPr>
          <p:cNvPr id="204" name="Straight Arrow Connector 203"/>
          <p:cNvCxnSpPr/>
          <p:nvPr/>
        </p:nvCxnSpPr>
        <p:spPr>
          <a:xfrm flipV="1">
            <a:off x="2450175" y="1581547"/>
            <a:ext cx="7837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/>
              <p:cNvSpPr txBox="1"/>
              <p:nvPr/>
            </p:nvSpPr>
            <p:spPr>
              <a:xfrm>
                <a:off x="1824188" y="1231146"/>
                <a:ext cx="20262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sz="1400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sz="1400" b="1" dirty="0" smtClean="0"/>
                  <a:t> </a:t>
                </a:r>
              </a:p>
            </p:txBody>
          </p:sp>
        </mc:Choice>
        <mc:Fallback xmlns="">
          <p:sp>
            <p:nvSpPr>
              <p:cNvPr id="205" name="TextBox 2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188" y="1231146"/>
                <a:ext cx="202629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Rectangle 207"/>
          <p:cNvSpPr/>
          <p:nvPr/>
        </p:nvSpPr>
        <p:spPr>
          <a:xfrm>
            <a:off x="3277480" y="1390364"/>
            <a:ext cx="1303768" cy="4595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9" name="Rectangle 208"/>
          <p:cNvSpPr/>
          <p:nvPr/>
        </p:nvSpPr>
        <p:spPr>
          <a:xfrm>
            <a:off x="3280239" y="1460794"/>
            <a:ext cx="1291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 smtClean="0"/>
              <a:t>Spatial transform</a:t>
            </a:r>
            <a:endParaRPr lang="en-IN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4570143" y="1228520"/>
                <a:ext cx="72911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sz="1400" dirty="0" smtClean="0"/>
                  <a:t> </a:t>
                </a: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143" y="1228520"/>
                <a:ext cx="72911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/>
          <p:cNvCxnSpPr/>
          <p:nvPr/>
        </p:nvCxnSpPr>
        <p:spPr>
          <a:xfrm>
            <a:off x="4583472" y="1582965"/>
            <a:ext cx="647646" cy="8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>
            <a:off x="6818331" y="1591022"/>
            <a:ext cx="832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/>
              <p:cNvSpPr/>
              <p:nvPr/>
            </p:nvSpPr>
            <p:spPr>
              <a:xfrm>
                <a:off x="6991638" y="1153464"/>
                <a:ext cx="68458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r>
                  <a:rPr lang="en-IN" sz="1400" dirty="0"/>
                  <a:t> </a:t>
                </a:r>
              </a:p>
            </p:txBody>
          </p:sp>
        </mc:Choice>
        <mc:Fallback xmlns="">
          <p:sp>
            <p:nvSpPr>
              <p:cNvPr id="213" name="Rectangle 2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638" y="1153464"/>
                <a:ext cx="68458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3" name="Group 252"/>
          <p:cNvGrpSpPr/>
          <p:nvPr/>
        </p:nvGrpSpPr>
        <p:grpSpPr>
          <a:xfrm>
            <a:off x="7787153" y="1147807"/>
            <a:ext cx="1228423" cy="1118837"/>
            <a:chOff x="7039937" y="4917803"/>
            <a:chExt cx="1228423" cy="1118837"/>
          </a:xfrm>
        </p:grpSpPr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7589" y="5504637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sp>
          <p:nvSpPr>
            <p:cNvPr id="255" name="Rectangle 254"/>
            <p:cNvSpPr/>
            <p:nvPr/>
          </p:nvSpPr>
          <p:spPr>
            <a:xfrm>
              <a:off x="7926600" y="5775030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/>
                <a:t>RX</a:t>
              </a:r>
              <a:endParaRPr lang="en-IN" sz="1200" b="1" dirty="0"/>
            </a:p>
          </p:txBody>
        </p:sp>
        <p:cxnSp>
          <p:nvCxnSpPr>
            <p:cNvPr id="256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7039937" y="5015439"/>
              <a:ext cx="811726" cy="67118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7589" y="5499391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sp>
          <p:nvSpPr>
            <p:cNvPr id="258" name="Rectangle 257"/>
            <p:cNvSpPr/>
            <p:nvPr/>
          </p:nvSpPr>
          <p:spPr>
            <a:xfrm>
              <a:off x="7926600" y="576978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/>
                <a:t>RX</a:t>
              </a:r>
              <a:endParaRPr lang="en-IN" sz="1200" b="1" dirty="0"/>
            </a:p>
          </p:txBody>
        </p:sp>
        <p:cxnSp>
          <p:nvCxnSpPr>
            <p:cNvPr id="259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7039937" y="5010193"/>
              <a:ext cx="811726" cy="67118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 flipH="1" flipV="1">
              <a:off x="7117515" y="4917803"/>
              <a:ext cx="731960" cy="618935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1" name="Rectangle 260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3233914" y="861524"/>
            <a:ext cx="1179059" cy="28628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/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3261430" y="866165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kern="0" dirty="0">
                <a:solidFill>
                  <a:prstClr val="black"/>
                </a:solidFill>
              </a:rPr>
              <a:t>Pre-processing</a:t>
            </a:r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3233915" y="1147807"/>
            <a:ext cx="3757723" cy="100123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/>
            <a:endParaRPr lang="en-US" sz="1200" b="1" kern="0" baseline="30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867404" y="4655603"/>
                <a:ext cx="251333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 smtClean="0"/>
                  <a:t> </a:t>
                </a:r>
              </a:p>
              <a:p>
                <a:pPr algn="ctr"/>
                <a:r>
                  <a:rPr lang="en-IN" dirty="0" smtClean="0"/>
                  <a:t>(</a:t>
                </a:r>
                <a:r>
                  <a:rPr lang="en-IN" b="1" dirty="0" smtClean="0"/>
                  <a:t>AOD </a:t>
                </a:r>
                <a:r>
                  <a:rPr lang="en-IN" b="1" dirty="0"/>
                  <a:t>x </a:t>
                </a:r>
                <a:r>
                  <a:rPr lang="en-IN" b="1" dirty="0" smtClean="0"/>
                  <a:t>AOA </a:t>
                </a:r>
                <a:r>
                  <a:rPr lang="en-IN" b="1" dirty="0"/>
                  <a:t>x </a:t>
                </a:r>
                <a:r>
                  <a:rPr lang="en-IN" b="1" dirty="0" smtClean="0"/>
                  <a:t>Delay</a:t>
                </a:r>
                <a:r>
                  <a:rPr lang="en-IN" dirty="0" smtClean="0"/>
                  <a:t>)</a:t>
                </a:r>
                <a:endParaRPr lang="en-IN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04" y="4655603"/>
                <a:ext cx="2513332" cy="646331"/>
              </a:xfrm>
              <a:prstGeom prst="rect">
                <a:avLst/>
              </a:prstGeom>
              <a:blipFill>
                <a:blip r:embed="rId7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675" y="3788531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24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1444031" y="3495832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89091" y="4067624"/>
            <a:ext cx="3321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/>
              <a:t>TX</a:t>
            </a:r>
            <a:endParaRPr lang="en-IN" sz="1200" b="1" dirty="0"/>
          </a:p>
        </p:txBody>
      </p:sp>
      <p:cxnSp>
        <p:nvCxnSpPr>
          <p:cNvPr id="26" name="直接箭头连接符 10">
            <a:extLst>
              <a:ext uri="{FF2B5EF4-FFF2-40B4-BE49-F238E27FC236}">
                <a16:creationId xmlns:a16="http://schemas.microsoft.com/office/drawing/2014/main" id="{160A4CB1-16A9-4701-BD8D-93A8A41CCA36}"/>
              </a:ext>
            </a:extLst>
          </p:cNvPr>
          <p:cNvCxnSpPr/>
          <p:nvPr/>
        </p:nvCxnSpPr>
        <p:spPr bwMode="auto">
          <a:xfrm>
            <a:off x="1611947" y="4119978"/>
            <a:ext cx="1483467" cy="13141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1827" y="4023176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sp>
        <p:nvSpPr>
          <p:cNvPr id="28" name="Rectangle 27"/>
          <p:cNvSpPr/>
          <p:nvPr/>
        </p:nvSpPr>
        <p:spPr>
          <a:xfrm>
            <a:off x="3180838" y="4293569"/>
            <a:ext cx="3417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RX</a:t>
            </a:r>
            <a:endParaRPr lang="en-IN" sz="1200" b="1" dirty="0"/>
          </a:p>
        </p:txBody>
      </p:sp>
      <p:cxnSp>
        <p:nvCxnSpPr>
          <p:cNvPr id="29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2298113" y="3495832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5637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Pre-processing : Remove LOS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Rectangle 189"/>
              <p:cNvSpPr/>
              <p:nvPr/>
            </p:nvSpPr>
            <p:spPr>
              <a:xfrm>
                <a:off x="867404" y="4655603"/>
                <a:ext cx="251333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 smtClean="0"/>
                  <a:t> </a:t>
                </a:r>
              </a:p>
              <a:p>
                <a:pPr algn="ctr"/>
                <a:r>
                  <a:rPr lang="en-IN" dirty="0" smtClean="0"/>
                  <a:t>(</a:t>
                </a:r>
                <a:r>
                  <a:rPr lang="en-IN" b="1" dirty="0" smtClean="0"/>
                  <a:t>AOD </a:t>
                </a:r>
                <a:r>
                  <a:rPr lang="en-IN" b="1" dirty="0"/>
                  <a:t>x </a:t>
                </a:r>
                <a:r>
                  <a:rPr lang="en-IN" b="1" dirty="0" smtClean="0"/>
                  <a:t>AOA </a:t>
                </a:r>
                <a:r>
                  <a:rPr lang="en-IN" b="1" dirty="0"/>
                  <a:t>x </a:t>
                </a:r>
                <a:r>
                  <a:rPr lang="en-IN" b="1" dirty="0" smtClean="0"/>
                  <a:t>Delay</a:t>
                </a:r>
                <a:r>
                  <a:rPr lang="en-IN" dirty="0" smtClean="0"/>
                  <a:t>)</a:t>
                </a:r>
                <a:endParaRPr lang="en-IN" dirty="0"/>
              </a:p>
            </p:txBody>
          </p:sp>
        </mc:Choice>
        <mc:Fallback xmlns="">
          <p:sp>
            <p:nvSpPr>
              <p:cNvPr id="190" name="Rectangle 1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04" y="4655603"/>
                <a:ext cx="2513332" cy="646331"/>
              </a:xfrm>
              <a:prstGeom prst="rect">
                <a:avLst/>
              </a:prstGeom>
              <a:blipFill>
                <a:blip r:embed="rId3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1" name="Picture 190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675" y="3788531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192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1444031" y="3495832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1089091" y="4067624"/>
            <a:ext cx="3321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/>
              <a:t>TX</a:t>
            </a:r>
            <a:endParaRPr lang="en-IN" sz="1200" b="1" dirty="0"/>
          </a:p>
        </p:txBody>
      </p:sp>
      <p:cxnSp>
        <p:nvCxnSpPr>
          <p:cNvPr id="194" name="直接箭头连接符 10">
            <a:extLst>
              <a:ext uri="{FF2B5EF4-FFF2-40B4-BE49-F238E27FC236}">
                <a16:creationId xmlns:a16="http://schemas.microsoft.com/office/drawing/2014/main" id="{160A4CB1-16A9-4701-BD8D-93A8A41CCA36}"/>
              </a:ext>
            </a:extLst>
          </p:cNvPr>
          <p:cNvCxnSpPr/>
          <p:nvPr/>
        </p:nvCxnSpPr>
        <p:spPr bwMode="auto">
          <a:xfrm>
            <a:off x="1611947" y="4119978"/>
            <a:ext cx="1483467" cy="13141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5" name="Picture 194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1827" y="4023176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sp>
        <p:nvSpPr>
          <p:cNvPr id="196" name="Rectangle 195"/>
          <p:cNvSpPr/>
          <p:nvPr/>
        </p:nvSpPr>
        <p:spPr>
          <a:xfrm>
            <a:off x="3180838" y="4293569"/>
            <a:ext cx="3417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RX</a:t>
            </a:r>
            <a:endParaRPr lang="en-IN" sz="1200" b="1" dirty="0"/>
          </a:p>
        </p:txBody>
      </p:sp>
      <p:cxnSp>
        <p:nvCxnSpPr>
          <p:cNvPr id="197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2298113" y="3495832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stCxn id="202" idx="3"/>
          </p:cNvCxnSpPr>
          <p:nvPr/>
        </p:nvCxnSpPr>
        <p:spPr>
          <a:xfrm flipV="1">
            <a:off x="2450175" y="1581547"/>
            <a:ext cx="7837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/>
              <p:cNvSpPr txBox="1"/>
              <p:nvPr/>
            </p:nvSpPr>
            <p:spPr>
              <a:xfrm>
                <a:off x="1824188" y="1231146"/>
                <a:ext cx="20262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sz="1400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sz="1400" b="1" dirty="0" smtClean="0"/>
                  <a:t> </a:t>
                </a:r>
              </a:p>
            </p:txBody>
          </p:sp>
        </mc:Choice>
        <mc:Fallback xmlns="">
          <p:sp>
            <p:nvSpPr>
              <p:cNvPr id="205" name="TextBox 2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188" y="1231146"/>
                <a:ext cx="202629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Rectangle 207"/>
          <p:cNvSpPr/>
          <p:nvPr/>
        </p:nvSpPr>
        <p:spPr>
          <a:xfrm>
            <a:off x="3277480" y="1390364"/>
            <a:ext cx="1303768" cy="4595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9" name="Rectangle 208"/>
          <p:cNvSpPr/>
          <p:nvPr/>
        </p:nvSpPr>
        <p:spPr>
          <a:xfrm>
            <a:off x="3280239" y="1460794"/>
            <a:ext cx="1291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 smtClean="0"/>
              <a:t>Spatial transform</a:t>
            </a:r>
            <a:endParaRPr lang="en-IN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4570143" y="1228520"/>
                <a:ext cx="72911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sz="1400" dirty="0" smtClean="0"/>
                  <a:t> </a:t>
                </a: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143" y="1228520"/>
                <a:ext cx="72911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/>
          <p:cNvCxnSpPr/>
          <p:nvPr/>
        </p:nvCxnSpPr>
        <p:spPr>
          <a:xfrm>
            <a:off x="4583472" y="1582965"/>
            <a:ext cx="647646" cy="8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>
            <a:off x="6818331" y="1591022"/>
            <a:ext cx="832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/>
              <p:cNvSpPr/>
              <p:nvPr/>
            </p:nvSpPr>
            <p:spPr>
              <a:xfrm>
                <a:off x="6991638" y="1153464"/>
                <a:ext cx="68458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r>
                  <a:rPr lang="en-IN" sz="1400" dirty="0"/>
                  <a:t> </a:t>
                </a:r>
              </a:p>
            </p:txBody>
          </p:sp>
        </mc:Choice>
        <mc:Fallback xmlns="">
          <p:sp>
            <p:nvSpPr>
              <p:cNvPr id="213" name="Rectangle 2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638" y="1153464"/>
                <a:ext cx="68458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2" name="TextBox 231"/>
          <p:cNvSpPr txBox="1"/>
          <p:nvPr/>
        </p:nvSpPr>
        <p:spPr>
          <a:xfrm>
            <a:off x="4556515" y="3188055"/>
            <a:ext cx="143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1</a:t>
            </a:r>
            <a:r>
              <a:rPr lang="en-IN" sz="1400" dirty="0" smtClean="0"/>
              <a:t> : Remove LOS  </a:t>
            </a:r>
            <a:endParaRPr lang="en-IN" sz="1400" dirty="0"/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8945" y="3788531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247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8597301" y="3495832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8" name="Rectangle 247"/>
          <p:cNvSpPr/>
          <p:nvPr/>
        </p:nvSpPr>
        <p:spPr>
          <a:xfrm>
            <a:off x="8242361" y="4067624"/>
            <a:ext cx="3321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/>
              <a:t>TX</a:t>
            </a:r>
            <a:endParaRPr lang="en-IN" sz="1200" b="1" dirty="0"/>
          </a:p>
        </p:txBody>
      </p:sp>
      <p:pic>
        <p:nvPicPr>
          <p:cNvPr id="250" name="Picture 249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5097" y="4023176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sp>
        <p:nvSpPr>
          <p:cNvPr id="251" name="Rectangle 250"/>
          <p:cNvSpPr/>
          <p:nvPr/>
        </p:nvSpPr>
        <p:spPr>
          <a:xfrm>
            <a:off x="10334108" y="4293569"/>
            <a:ext cx="3417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RX</a:t>
            </a:r>
            <a:endParaRPr lang="en-IN" sz="1200" b="1" dirty="0"/>
          </a:p>
        </p:txBody>
      </p:sp>
      <p:cxnSp>
        <p:nvCxnSpPr>
          <p:cNvPr id="252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9451383" y="3495832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3" name="Group 252"/>
          <p:cNvGrpSpPr/>
          <p:nvPr/>
        </p:nvGrpSpPr>
        <p:grpSpPr>
          <a:xfrm>
            <a:off x="7787153" y="1147807"/>
            <a:ext cx="1228423" cy="1118837"/>
            <a:chOff x="7039937" y="4917803"/>
            <a:chExt cx="1228423" cy="1118837"/>
          </a:xfrm>
        </p:grpSpPr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7589" y="5504637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sp>
          <p:nvSpPr>
            <p:cNvPr id="255" name="Rectangle 254"/>
            <p:cNvSpPr/>
            <p:nvPr/>
          </p:nvSpPr>
          <p:spPr>
            <a:xfrm>
              <a:off x="7926600" y="5775030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/>
                <a:t>RX</a:t>
              </a:r>
              <a:endParaRPr lang="en-IN" sz="1200" b="1" dirty="0"/>
            </a:p>
          </p:txBody>
        </p:sp>
        <p:cxnSp>
          <p:nvCxnSpPr>
            <p:cNvPr id="256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7039937" y="5015439"/>
              <a:ext cx="811726" cy="67118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7589" y="5499391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sp>
          <p:nvSpPr>
            <p:cNvPr id="258" name="Rectangle 257"/>
            <p:cNvSpPr/>
            <p:nvPr/>
          </p:nvSpPr>
          <p:spPr>
            <a:xfrm>
              <a:off x="7926600" y="576978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/>
                <a:t>RX</a:t>
              </a:r>
              <a:endParaRPr lang="en-IN" sz="1200" b="1" dirty="0"/>
            </a:p>
          </p:txBody>
        </p:sp>
        <p:cxnSp>
          <p:nvCxnSpPr>
            <p:cNvPr id="259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7039937" y="5010193"/>
              <a:ext cx="811726" cy="67118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 flipH="1" flipV="1">
              <a:off x="7117515" y="4917803"/>
              <a:ext cx="731960" cy="618935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1" name="Rectangle 260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3233914" y="861524"/>
            <a:ext cx="1179059" cy="28628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/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3261430" y="866165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kern="0" dirty="0">
                <a:solidFill>
                  <a:prstClr val="black"/>
                </a:solidFill>
              </a:rPr>
              <a:t>Pre-processing</a:t>
            </a:r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3233915" y="1147807"/>
            <a:ext cx="3757723" cy="100123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/>
            <a:endParaRPr lang="en-US" sz="1200" b="1" kern="0" baseline="30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Rectangle 263"/>
              <p:cNvSpPr/>
              <p:nvPr/>
            </p:nvSpPr>
            <p:spPr>
              <a:xfrm>
                <a:off x="8248945" y="4655603"/>
                <a:ext cx="251333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IN" dirty="0" smtClean="0"/>
                  <a:t> </a:t>
                </a:r>
              </a:p>
              <a:p>
                <a:pPr algn="ctr"/>
                <a:r>
                  <a:rPr lang="en-IN" dirty="0" smtClean="0"/>
                  <a:t>(</a:t>
                </a:r>
                <a:r>
                  <a:rPr lang="en-IN" b="1" dirty="0" smtClean="0"/>
                  <a:t>AOD </a:t>
                </a:r>
                <a:r>
                  <a:rPr lang="en-IN" b="1" dirty="0"/>
                  <a:t>x </a:t>
                </a:r>
                <a:r>
                  <a:rPr lang="en-IN" b="1" dirty="0" smtClean="0"/>
                  <a:t>AOA </a:t>
                </a:r>
                <a:r>
                  <a:rPr lang="en-IN" b="1" dirty="0"/>
                  <a:t>x </a:t>
                </a:r>
                <a:r>
                  <a:rPr lang="en-IN" b="1" dirty="0" smtClean="0"/>
                  <a:t>Delay</a:t>
                </a:r>
                <a:r>
                  <a:rPr lang="en-IN" dirty="0" smtClean="0"/>
                  <a:t>)</a:t>
                </a:r>
                <a:endParaRPr lang="en-IN" dirty="0"/>
              </a:p>
            </p:txBody>
          </p:sp>
        </mc:Choice>
        <mc:Fallback xmlns="">
          <p:sp>
            <p:nvSpPr>
              <p:cNvPr id="264" name="Rectangle 2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945" y="4655603"/>
                <a:ext cx="2513332" cy="646331"/>
              </a:xfrm>
              <a:prstGeom prst="rect">
                <a:avLst/>
              </a:prstGeom>
              <a:blipFill>
                <a:blip r:embed="rId8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5" name="Rectangle 264"/>
          <p:cNvSpPr/>
          <p:nvPr/>
        </p:nvSpPr>
        <p:spPr>
          <a:xfrm>
            <a:off x="4340135" y="3088712"/>
            <a:ext cx="2015197" cy="14352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6" name="Straight Arrow Connector 265"/>
          <p:cNvCxnSpPr/>
          <p:nvPr/>
        </p:nvCxnSpPr>
        <p:spPr>
          <a:xfrm>
            <a:off x="3180838" y="3709204"/>
            <a:ext cx="1061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>
            <a:off x="6461010" y="3709204"/>
            <a:ext cx="1061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517860" y="1236155"/>
                <a:ext cx="729109" cy="308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4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sz="1400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sz="1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860" y="1236155"/>
                <a:ext cx="729109" cy="308418"/>
              </a:xfrm>
              <a:prstGeom prst="rect">
                <a:avLst/>
              </a:prstGeom>
              <a:blipFill>
                <a:blip r:embed="rId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9034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Pre-processing : Remove TX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cxnSp>
        <p:nvCxnSpPr>
          <p:cNvPr id="204" name="Straight Arrow Connector 203"/>
          <p:cNvCxnSpPr>
            <a:stCxn id="202" idx="3"/>
            <a:endCxn id="215" idx="1"/>
          </p:cNvCxnSpPr>
          <p:nvPr/>
        </p:nvCxnSpPr>
        <p:spPr>
          <a:xfrm flipV="1">
            <a:off x="2450175" y="1581547"/>
            <a:ext cx="7837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/>
              <p:cNvSpPr txBox="1"/>
              <p:nvPr/>
            </p:nvSpPr>
            <p:spPr>
              <a:xfrm>
                <a:off x="1824188" y="1231146"/>
                <a:ext cx="20262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sz="1400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sz="1400" b="1" dirty="0" smtClean="0"/>
                  <a:t> </a:t>
                </a:r>
              </a:p>
            </p:txBody>
          </p:sp>
        </mc:Choice>
        <mc:Fallback xmlns="">
          <p:sp>
            <p:nvSpPr>
              <p:cNvPr id="205" name="TextBox 2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188" y="1231146"/>
                <a:ext cx="202629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Rectangle 207"/>
          <p:cNvSpPr/>
          <p:nvPr/>
        </p:nvSpPr>
        <p:spPr>
          <a:xfrm>
            <a:off x="3277480" y="1390364"/>
            <a:ext cx="1303768" cy="4595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9" name="Rectangle 208"/>
          <p:cNvSpPr/>
          <p:nvPr/>
        </p:nvSpPr>
        <p:spPr>
          <a:xfrm>
            <a:off x="3280239" y="1460794"/>
            <a:ext cx="1291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 smtClean="0"/>
              <a:t>Spatial transform</a:t>
            </a:r>
            <a:endParaRPr lang="en-IN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4570143" y="1228520"/>
                <a:ext cx="72911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sz="1400" dirty="0" smtClean="0"/>
                  <a:t> </a:t>
                </a: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143" y="1228520"/>
                <a:ext cx="72911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/>
          <p:cNvCxnSpPr/>
          <p:nvPr/>
        </p:nvCxnSpPr>
        <p:spPr>
          <a:xfrm>
            <a:off x="4583472" y="1582965"/>
            <a:ext cx="647646" cy="8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>
            <a:off x="6818331" y="1591022"/>
            <a:ext cx="832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/>
              <p:cNvSpPr/>
              <p:nvPr/>
            </p:nvSpPr>
            <p:spPr>
              <a:xfrm>
                <a:off x="6991638" y="1153464"/>
                <a:ext cx="68458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sz="1400" b="1" i="1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r>
                  <a:rPr lang="en-IN" sz="1400" dirty="0"/>
                  <a:t> </a:t>
                </a:r>
              </a:p>
            </p:txBody>
          </p:sp>
        </mc:Choice>
        <mc:Fallback xmlns="">
          <p:sp>
            <p:nvSpPr>
              <p:cNvPr id="213" name="Rectangle 2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638" y="1153464"/>
                <a:ext cx="68458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7787153" y="1147807"/>
            <a:ext cx="1228423" cy="1118837"/>
            <a:chOff x="7039937" y="4917803"/>
            <a:chExt cx="1228423" cy="111883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7589" y="5504637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sp>
          <p:nvSpPr>
            <p:cNvPr id="36" name="Rectangle 35"/>
            <p:cNvSpPr/>
            <p:nvPr/>
          </p:nvSpPr>
          <p:spPr>
            <a:xfrm>
              <a:off x="7926600" y="5775030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/>
                <a:t>RX</a:t>
              </a:r>
              <a:endParaRPr lang="en-IN" sz="1200" b="1" dirty="0"/>
            </a:p>
          </p:txBody>
        </p:sp>
        <p:cxnSp>
          <p:nvCxnSpPr>
            <p:cNvPr id="37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7039937" y="5015439"/>
              <a:ext cx="811726" cy="67118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7589" y="5499391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sp>
          <p:nvSpPr>
            <p:cNvPr id="39" name="Rectangle 38"/>
            <p:cNvSpPr/>
            <p:nvPr/>
          </p:nvSpPr>
          <p:spPr>
            <a:xfrm>
              <a:off x="7926600" y="5769784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/>
                <a:t>RX</a:t>
              </a:r>
              <a:endParaRPr lang="en-IN" sz="1200" b="1" dirty="0"/>
            </a:p>
          </p:txBody>
        </p:sp>
        <p:cxnSp>
          <p:nvCxnSpPr>
            <p:cNvPr id="40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7039937" y="5010193"/>
              <a:ext cx="811726" cy="67118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 flipH="1" flipV="1">
              <a:off x="7117515" y="4917803"/>
              <a:ext cx="731960" cy="618935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3233914" y="861524"/>
            <a:ext cx="1179059" cy="28628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/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261430" y="866165"/>
            <a:ext cx="1124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kern="0" dirty="0">
                <a:solidFill>
                  <a:prstClr val="black"/>
                </a:solidFill>
              </a:rPr>
              <a:t>Pre-processing</a:t>
            </a:r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3233915" y="1147807"/>
            <a:ext cx="3757723" cy="100123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/>
            <a:endParaRPr lang="en-US" sz="1200" b="1" kern="0" baseline="30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867404" y="4655603"/>
                <a:ext cx="251333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IN" dirty="0" smtClean="0"/>
                  <a:t> </a:t>
                </a:r>
              </a:p>
              <a:p>
                <a:pPr algn="ctr"/>
                <a:r>
                  <a:rPr lang="en-IN" dirty="0" smtClean="0"/>
                  <a:t>(</a:t>
                </a:r>
                <a:r>
                  <a:rPr lang="en-IN" b="1" dirty="0" smtClean="0"/>
                  <a:t>AOD </a:t>
                </a:r>
                <a:r>
                  <a:rPr lang="en-IN" b="1" dirty="0"/>
                  <a:t>x </a:t>
                </a:r>
                <a:r>
                  <a:rPr lang="en-IN" b="1" dirty="0" smtClean="0"/>
                  <a:t>AOA </a:t>
                </a:r>
                <a:r>
                  <a:rPr lang="en-IN" b="1" dirty="0"/>
                  <a:t>x </a:t>
                </a:r>
                <a:r>
                  <a:rPr lang="en-IN" b="1" dirty="0" smtClean="0"/>
                  <a:t>Delay</a:t>
                </a:r>
                <a:r>
                  <a:rPr lang="en-IN" dirty="0" smtClean="0"/>
                  <a:t>)</a:t>
                </a:r>
                <a:endParaRPr lang="en-IN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04" y="4655603"/>
                <a:ext cx="2513332" cy="646331"/>
              </a:xfrm>
              <a:prstGeom prst="rect">
                <a:avLst/>
              </a:prstGeom>
              <a:blipFill>
                <a:blip r:embed="rId7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675" y="3788531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56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1444031" y="3495832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1089091" y="4067624"/>
            <a:ext cx="3321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/>
              <a:t>TX</a:t>
            </a:r>
            <a:endParaRPr lang="en-IN" sz="1200" b="1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1827" y="4023176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sp>
        <p:nvSpPr>
          <p:cNvPr id="60" name="Rectangle 59"/>
          <p:cNvSpPr/>
          <p:nvPr/>
        </p:nvSpPr>
        <p:spPr>
          <a:xfrm>
            <a:off x="3180838" y="4293569"/>
            <a:ext cx="3417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RX</a:t>
            </a:r>
            <a:endParaRPr lang="en-IN" sz="1200" b="1" dirty="0"/>
          </a:p>
        </p:txBody>
      </p:sp>
      <p:cxnSp>
        <p:nvCxnSpPr>
          <p:cNvPr id="61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2298113" y="3495832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9015576" y="4698417"/>
                <a:ext cx="1531830" cy="679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𝑹𝑿</m:t>
                            </m:r>
                          </m:sub>
                          <m:sup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sub/>
                    </m:sSub>
                  </m:oMath>
                </a14:m>
                <a:r>
                  <a:rPr lang="en-IN" dirty="0"/>
                  <a:t> </a:t>
                </a:r>
                <a:endParaRPr lang="en-IN" dirty="0" smtClean="0"/>
              </a:p>
              <a:p>
                <a:pPr algn="ctr"/>
                <a:r>
                  <a:rPr lang="en-IN" dirty="0" smtClean="0"/>
                  <a:t> </a:t>
                </a:r>
                <a:r>
                  <a:rPr lang="en-IN" b="1" dirty="0"/>
                  <a:t>(AoA x Delay)</a:t>
                </a:r>
                <a:endParaRPr lang="en-IN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576" y="4698417"/>
                <a:ext cx="1531830" cy="679160"/>
              </a:xfrm>
              <a:prstGeom prst="rect">
                <a:avLst/>
              </a:prstGeom>
              <a:blipFill>
                <a:blip r:embed="rId8"/>
                <a:stretch>
                  <a:fillRect r="-3187" b="-135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/>
          <p:cNvSpPr/>
          <p:nvPr/>
        </p:nvSpPr>
        <p:spPr>
          <a:xfrm>
            <a:off x="4340135" y="3088712"/>
            <a:ext cx="2015197" cy="14352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 rot="21382224">
                <a:off x="1423519" y="3458366"/>
                <a:ext cx="3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1423519" y="3458366"/>
                <a:ext cx="37273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 rot="21382224">
                <a:off x="2824116" y="3531228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2824116" y="3531228"/>
                <a:ext cx="36856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/>
          <p:cNvSpPr txBox="1"/>
          <p:nvPr/>
        </p:nvSpPr>
        <p:spPr>
          <a:xfrm>
            <a:off x="4657306" y="3698988"/>
            <a:ext cx="2138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2</a:t>
            </a:r>
            <a:r>
              <a:rPr lang="en-IN" sz="1400" dirty="0" smtClean="0"/>
              <a:t> : Remove TX</a:t>
            </a:r>
            <a:endParaRPr lang="en-IN" sz="1400" dirty="0"/>
          </a:p>
        </p:txBody>
      </p:sp>
      <p:cxnSp>
        <p:nvCxnSpPr>
          <p:cNvPr id="73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8824463" y="3458583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2259" y="3985927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sp>
        <p:nvSpPr>
          <p:cNvPr id="76" name="Rectangle 75"/>
          <p:cNvSpPr/>
          <p:nvPr/>
        </p:nvSpPr>
        <p:spPr>
          <a:xfrm>
            <a:off x="10561270" y="4256320"/>
            <a:ext cx="3417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RX</a:t>
            </a:r>
            <a:endParaRPr lang="en-IN" sz="1200" b="1" dirty="0"/>
          </a:p>
        </p:txBody>
      </p:sp>
      <p:cxnSp>
        <p:nvCxnSpPr>
          <p:cNvPr id="77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9678545" y="3458583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 rot="21382224">
                <a:off x="8803951" y="3421117"/>
                <a:ext cx="3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8803951" y="3421117"/>
                <a:ext cx="37273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 rot="21382224">
                <a:off x="10204548" y="3493979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10204548" y="3493979"/>
                <a:ext cx="368562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/>
          <p:nvPr/>
        </p:nvCxnSpPr>
        <p:spPr>
          <a:xfrm>
            <a:off x="3180838" y="3709204"/>
            <a:ext cx="1061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6614967" y="3694270"/>
            <a:ext cx="1061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554506" y="1536297"/>
                <a:ext cx="53835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sz="1400" b="1" i="1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  <m:sup>
                          <m:r>
                            <a:rPr lang="en-IN" sz="1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506" y="1536297"/>
                <a:ext cx="538353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5517860" y="1236155"/>
                <a:ext cx="729109" cy="308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4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sz="1400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sz="1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860" y="1236155"/>
                <a:ext cx="729109" cy="308418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0759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 animBg="1"/>
      <p:bldP spid="71" grpId="0"/>
      <p:bldP spid="76" grpId="0"/>
      <p:bldP spid="78" grpId="0"/>
      <p:bldP spid="79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1.7361"/>
  <p:tag name="LATEXADDIN" val="\documentclass{article}&#10;\usepackage{amsmath}&#10;\pagestyle{empty}&#10;\begin{document}&#10;&#10;&#10;$S_1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4.7357"/>
  <p:tag name="LATEXADDIN" val="\documentclass{article}&#10;\usepackage{amsmath}&#10;\pagestyle{empty}&#10;\begin{document}&#10;&#10;&#10;$S_2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6228</TotalTime>
  <Words>1929</Words>
  <Application>Microsoft Office PowerPoint</Application>
  <PresentationFormat>Widescreen</PresentationFormat>
  <Paragraphs>318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Malgun Gothic</vt:lpstr>
      <vt:lpstr>Malgun Gothic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Guddeti Yeswanth Reddy/Advance Protocol /SRI-Bangalore/Engineer/Samsung Electronics</dc:creator>
  <cp:lastModifiedBy>sk.khunteta</cp:lastModifiedBy>
  <cp:revision>133</cp:revision>
  <dcterms:created xsi:type="dcterms:W3CDTF">2022-11-23T04:53:33Z</dcterms:created>
  <dcterms:modified xsi:type="dcterms:W3CDTF">2022-11-28T16:59:22Z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